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2"/>
  </p:notesMasterIdLst>
  <p:sldIdLst>
    <p:sldId id="267" r:id="rId5"/>
    <p:sldId id="278" r:id="rId6"/>
    <p:sldId id="279" r:id="rId7"/>
    <p:sldId id="302" r:id="rId8"/>
    <p:sldId id="301" r:id="rId9"/>
    <p:sldId id="257" r:id="rId10"/>
    <p:sldId id="282" r:id="rId11"/>
    <p:sldId id="299" r:id="rId12"/>
    <p:sldId id="297" r:id="rId13"/>
    <p:sldId id="281" r:id="rId14"/>
    <p:sldId id="261" r:id="rId15"/>
    <p:sldId id="276" r:id="rId16"/>
    <p:sldId id="298" r:id="rId17"/>
    <p:sldId id="283" r:id="rId18"/>
    <p:sldId id="284" r:id="rId19"/>
    <p:sldId id="285" r:id="rId20"/>
    <p:sldId id="286" r:id="rId21"/>
    <p:sldId id="291" r:id="rId22"/>
    <p:sldId id="292" r:id="rId23"/>
    <p:sldId id="293" r:id="rId24"/>
    <p:sldId id="294" r:id="rId25"/>
    <p:sldId id="300" r:id="rId26"/>
    <p:sldId id="264" r:id="rId27"/>
    <p:sldId id="296" r:id="rId28"/>
    <p:sldId id="295" r:id="rId29"/>
    <p:sldId id="277" r:id="rId30"/>
    <p:sldId id="270"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ABDB77"/>
    <a:srgbClr val="FFE07D"/>
    <a:srgbClr val="FFD85D"/>
    <a:srgbClr val="FEE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unkle Formatvorlage 1 - Akz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snapToGrid="0">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Beuer" userId="06e40986-ce65-4b2b-adec-94e5a5f10e65" providerId="ADAL" clId="{5C19F2A7-D150-524B-83F9-D7E59076BDF0}"/>
    <pc:docChg chg="custSel modSld">
      <pc:chgData name="Petra Beuer" userId="06e40986-ce65-4b2b-adec-94e5a5f10e65" providerId="ADAL" clId="{5C19F2A7-D150-524B-83F9-D7E59076BDF0}" dt="2023-09-17T08:33:34.378" v="258" actId="20577"/>
      <pc:docMkLst>
        <pc:docMk/>
      </pc:docMkLst>
      <pc:sldChg chg="modSp mod">
        <pc:chgData name="Petra Beuer" userId="06e40986-ce65-4b2b-adec-94e5a5f10e65" providerId="ADAL" clId="{5C19F2A7-D150-524B-83F9-D7E59076BDF0}" dt="2023-09-17T08:02:06.539" v="29" actId="20577"/>
        <pc:sldMkLst>
          <pc:docMk/>
          <pc:sldMk cId="2429177379" sldId="257"/>
        </pc:sldMkLst>
        <pc:spChg chg="mod">
          <ac:chgData name="Petra Beuer" userId="06e40986-ce65-4b2b-adec-94e5a5f10e65" providerId="ADAL" clId="{5C19F2A7-D150-524B-83F9-D7E59076BDF0}" dt="2023-09-17T08:02:06.539" v="29" actId="20577"/>
          <ac:spMkLst>
            <pc:docMk/>
            <pc:sldMk cId="2429177379" sldId="257"/>
            <ac:spMk id="4" creationId="{00000000-0000-0000-0000-000000000000}"/>
          </ac:spMkLst>
        </pc:spChg>
      </pc:sldChg>
      <pc:sldChg chg="modSp mod">
        <pc:chgData name="Petra Beuer" userId="06e40986-ce65-4b2b-adec-94e5a5f10e65" providerId="ADAL" clId="{5C19F2A7-D150-524B-83F9-D7E59076BDF0}" dt="2023-09-17T08:01:24.646" v="3" actId="20577"/>
        <pc:sldMkLst>
          <pc:docMk/>
          <pc:sldMk cId="1368961926" sldId="267"/>
        </pc:sldMkLst>
        <pc:spChg chg="mod">
          <ac:chgData name="Petra Beuer" userId="06e40986-ce65-4b2b-adec-94e5a5f10e65" providerId="ADAL" clId="{5C19F2A7-D150-524B-83F9-D7E59076BDF0}" dt="2023-09-17T08:01:24.646" v="3" actId="20577"/>
          <ac:spMkLst>
            <pc:docMk/>
            <pc:sldMk cId="1368961926" sldId="267"/>
            <ac:spMk id="2" creationId="{00000000-0000-0000-0000-000000000000}"/>
          </ac:spMkLst>
        </pc:spChg>
      </pc:sldChg>
      <pc:sldChg chg="modSp mod">
        <pc:chgData name="Petra Beuer" userId="06e40986-ce65-4b2b-adec-94e5a5f10e65" providerId="ADAL" clId="{5C19F2A7-D150-524B-83F9-D7E59076BDF0}" dt="2023-09-17T08:17:47.854" v="191" actId="207"/>
        <pc:sldMkLst>
          <pc:docMk/>
          <pc:sldMk cId="4102358676" sldId="276"/>
        </pc:sldMkLst>
        <pc:spChg chg="mod">
          <ac:chgData name="Petra Beuer" userId="06e40986-ce65-4b2b-adec-94e5a5f10e65" providerId="ADAL" clId="{5C19F2A7-D150-524B-83F9-D7E59076BDF0}" dt="2023-09-17T08:17:47.854" v="191" actId="207"/>
          <ac:spMkLst>
            <pc:docMk/>
            <pc:sldMk cId="4102358676" sldId="276"/>
            <ac:spMk id="3" creationId="{00000000-0000-0000-0000-000000000000}"/>
          </ac:spMkLst>
        </pc:spChg>
      </pc:sldChg>
      <pc:sldChg chg="modSp mod">
        <pc:chgData name="Petra Beuer" userId="06e40986-ce65-4b2b-adec-94e5a5f10e65" providerId="ADAL" clId="{5C19F2A7-D150-524B-83F9-D7E59076BDF0}" dt="2023-09-17T08:01:29.622" v="7" actId="20577"/>
        <pc:sldMkLst>
          <pc:docMk/>
          <pc:sldMk cId="2939519798" sldId="278"/>
        </pc:sldMkLst>
        <pc:spChg chg="mod">
          <ac:chgData name="Petra Beuer" userId="06e40986-ce65-4b2b-adec-94e5a5f10e65" providerId="ADAL" clId="{5C19F2A7-D150-524B-83F9-D7E59076BDF0}" dt="2023-09-17T08:01:29.622" v="7" actId="20577"/>
          <ac:spMkLst>
            <pc:docMk/>
            <pc:sldMk cId="2939519798" sldId="278"/>
            <ac:spMk id="2" creationId="{00000000-0000-0000-0000-000000000000}"/>
          </ac:spMkLst>
        </pc:spChg>
      </pc:sldChg>
      <pc:sldChg chg="modSp mod">
        <pc:chgData name="Petra Beuer" userId="06e40986-ce65-4b2b-adec-94e5a5f10e65" providerId="ADAL" clId="{5C19F2A7-D150-524B-83F9-D7E59076BDF0}" dt="2023-09-17T08:06:20.174" v="149" actId="20577"/>
        <pc:sldMkLst>
          <pc:docMk/>
          <pc:sldMk cId="4206221859" sldId="279"/>
        </pc:sldMkLst>
        <pc:spChg chg="mod">
          <ac:chgData name="Petra Beuer" userId="06e40986-ce65-4b2b-adec-94e5a5f10e65" providerId="ADAL" clId="{5C19F2A7-D150-524B-83F9-D7E59076BDF0}" dt="2023-09-17T08:01:33.911" v="11" actId="20577"/>
          <ac:spMkLst>
            <pc:docMk/>
            <pc:sldMk cId="4206221859" sldId="279"/>
            <ac:spMk id="2" creationId="{00000000-0000-0000-0000-000000000000}"/>
          </ac:spMkLst>
        </pc:spChg>
        <pc:spChg chg="mod">
          <ac:chgData name="Petra Beuer" userId="06e40986-ce65-4b2b-adec-94e5a5f10e65" providerId="ADAL" clId="{5C19F2A7-D150-524B-83F9-D7E59076BDF0}" dt="2023-09-17T08:06:20.174" v="149" actId="20577"/>
          <ac:spMkLst>
            <pc:docMk/>
            <pc:sldMk cId="4206221859" sldId="279"/>
            <ac:spMk id="3" creationId="{00000000-0000-0000-0000-000000000000}"/>
          </ac:spMkLst>
        </pc:spChg>
      </pc:sldChg>
      <pc:sldChg chg="modSp mod">
        <pc:chgData name="Petra Beuer" userId="06e40986-ce65-4b2b-adec-94e5a5f10e65" providerId="ADAL" clId="{5C19F2A7-D150-524B-83F9-D7E59076BDF0}" dt="2023-09-17T08:02:56.095" v="63" actId="20577"/>
        <pc:sldMkLst>
          <pc:docMk/>
          <pc:sldMk cId="1790729913" sldId="281"/>
        </pc:sldMkLst>
        <pc:spChg chg="mod">
          <ac:chgData name="Petra Beuer" userId="06e40986-ce65-4b2b-adec-94e5a5f10e65" providerId="ADAL" clId="{5C19F2A7-D150-524B-83F9-D7E59076BDF0}" dt="2023-09-17T08:02:56.095" v="63" actId="20577"/>
          <ac:spMkLst>
            <pc:docMk/>
            <pc:sldMk cId="1790729913" sldId="281"/>
            <ac:spMk id="4" creationId="{00000000-0000-0000-0000-000000000000}"/>
          </ac:spMkLst>
        </pc:spChg>
      </pc:sldChg>
      <pc:sldChg chg="modSp mod">
        <pc:chgData name="Petra Beuer" userId="06e40986-ce65-4b2b-adec-94e5a5f10e65" providerId="ADAL" clId="{5C19F2A7-D150-524B-83F9-D7E59076BDF0}" dt="2023-09-17T08:17:11.640" v="188" actId="20577"/>
        <pc:sldMkLst>
          <pc:docMk/>
          <pc:sldMk cId="2952472800" sldId="282"/>
        </pc:sldMkLst>
        <pc:spChg chg="mod">
          <ac:chgData name="Petra Beuer" userId="06e40986-ce65-4b2b-adec-94e5a5f10e65" providerId="ADAL" clId="{5C19F2A7-D150-524B-83F9-D7E59076BDF0}" dt="2023-09-17T08:17:11.640" v="188" actId="20577"/>
          <ac:spMkLst>
            <pc:docMk/>
            <pc:sldMk cId="2952472800" sldId="282"/>
            <ac:spMk id="5" creationId="{B58782ED-0758-43ED-87B3-2B8DE64BB3AB}"/>
          </ac:spMkLst>
        </pc:spChg>
      </pc:sldChg>
      <pc:sldChg chg="modSp mod">
        <pc:chgData name="Petra Beuer" userId="06e40986-ce65-4b2b-adec-94e5a5f10e65" providerId="ADAL" clId="{5C19F2A7-D150-524B-83F9-D7E59076BDF0}" dt="2023-09-17T08:28:53.291" v="215" actId="20577"/>
        <pc:sldMkLst>
          <pc:docMk/>
          <pc:sldMk cId="3172447460" sldId="283"/>
        </pc:sldMkLst>
        <pc:spChg chg="mod">
          <ac:chgData name="Petra Beuer" userId="06e40986-ce65-4b2b-adec-94e5a5f10e65" providerId="ADAL" clId="{5C19F2A7-D150-524B-83F9-D7E59076BDF0}" dt="2023-09-17T08:28:53.291" v="215" actId="20577"/>
          <ac:spMkLst>
            <pc:docMk/>
            <pc:sldMk cId="3172447460" sldId="283"/>
            <ac:spMk id="3" creationId="{00000000-0000-0000-0000-000000000000}"/>
          </ac:spMkLst>
        </pc:spChg>
      </pc:sldChg>
      <pc:sldChg chg="modSp mod">
        <pc:chgData name="Petra Beuer" userId="06e40986-ce65-4b2b-adec-94e5a5f10e65" providerId="ADAL" clId="{5C19F2A7-D150-524B-83F9-D7E59076BDF0}" dt="2023-09-17T08:33:34.378" v="258" actId="20577"/>
        <pc:sldMkLst>
          <pc:docMk/>
          <pc:sldMk cId="4042944684" sldId="284"/>
        </pc:sldMkLst>
        <pc:spChg chg="mod">
          <ac:chgData name="Petra Beuer" userId="06e40986-ce65-4b2b-adec-94e5a5f10e65" providerId="ADAL" clId="{5C19F2A7-D150-524B-83F9-D7E59076BDF0}" dt="2023-09-17T08:33:34.378" v="258" actId="20577"/>
          <ac:spMkLst>
            <pc:docMk/>
            <pc:sldMk cId="4042944684" sldId="284"/>
            <ac:spMk id="3" creationId="{00000000-0000-0000-0000-000000000000}"/>
          </ac:spMkLst>
        </pc:spChg>
      </pc:sldChg>
      <pc:sldChg chg="modSp mod">
        <pc:chgData name="Petra Beuer" userId="06e40986-ce65-4b2b-adec-94e5a5f10e65" providerId="ADAL" clId="{5C19F2A7-D150-524B-83F9-D7E59076BDF0}" dt="2023-09-17T08:06:43.996" v="161" actId="20577"/>
        <pc:sldMkLst>
          <pc:docMk/>
          <pc:sldMk cId="125268959" sldId="285"/>
        </pc:sldMkLst>
        <pc:spChg chg="mod">
          <ac:chgData name="Petra Beuer" userId="06e40986-ce65-4b2b-adec-94e5a5f10e65" providerId="ADAL" clId="{5C19F2A7-D150-524B-83F9-D7E59076BDF0}" dt="2023-09-17T08:06:43.996" v="161" actId="20577"/>
          <ac:spMkLst>
            <pc:docMk/>
            <pc:sldMk cId="125268959" sldId="285"/>
            <ac:spMk id="2" creationId="{00000000-0000-0000-0000-000000000000}"/>
          </ac:spMkLst>
        </pc:spChg>
        <pc:spChg chg="mod">
          <ac:chgData name="Petra Beuer" userId="06e40986-ce65-4b2b-adec-94e5a5f10e65" providerId="ADAL" clId="{5C19F2A7-D150-524B-83F9-D7E59076BDF0}" dt="2023-09-17T08:04:35.248" v="125" actId="20577"/>
          <ac:spMkLst>
            <pc:docMk/>
            <pc:sldMk cId="125268959" sldId="285"/>
            <ac:spMk id="3" creationId="{00000000-0000-0000-0000-000000000000}"/>
          </ac:spMkLst>
        </pc:spChg>
      </pc:sldChg>
      <pc:sldChg chg="modSp mod">
        <pc:chgData name="Petra Beuer" userId="06e40986-ce65-4b2b-adec-94e5a5f10e65" providerId="ADAL" clId="{5C19F2A7-D150-524B-83F9-D7E59076BDF0}" dt="2023-09-17T08:29:30.693" v="256" actId="20577"/>
        <pc:sldMkLst>
          <pc:docMk/>
          <pc:sldMk cId="492474264" sldId="286"/>
        </pc:sldMkLst>
        <pc:spChg chg="mod">
          <ac:chgData name="Petra Beuer" userId="06e40986-ce65-4b2b-adec-94e5a5f10e65" providerId="ADAL" clId="{5C19F2A7-D150-524B-83F9-D7E59076BDF0}" dt="2023-09-17T08:29:30.693" v="256" actId="20577"/>
          <ac:spMkLst>
            <pc:docMk/>
            <pc:sldMk cId="492474264" sldId="286"/>
            <ac:spMk id="5" creationId="{70C63EA5-5FD6-4D52-9FB2-3694D9C383A2}"/>
          </ac:spMkLst>
        </pc:spChg>
        <pc:spChg chg="mod">
          <ac:chgData name="Petra Beuer" userId="06e40986-ce65-4b2b-adec-94e5a5f10e65" providerId="ADAL" clId="{5C19F2A7-D150-524B-83F9-D7E59076BDF0}" dt="2023-09-17T08:04:24.165" v="123" actId="20577"/>
          <ac:spMkLst>
            <pc:docMk/>
            <pc:sldMk cId="492474264" sldId="286"/>
            <ac:spMk id="8" creationId="{EF582FFE-0B49-4118-847F-16FBB0C682C4}"/>
          </ac:spMkLst>
        </pc:spChg>
      </pc:sldChg>
      <pc:sldChg chg="modSp mod">
        <pc:chgData name="Petra Beuer" userId="06e40986-ce65-4b2b-adec-94e5a5f10e65" providerId="ADAL" clId="{5C19F2A7-D150-524B-83F9-D7E59076BDF0}" dt="2023-09-17T08:04:56.629" v="127"/>
        <pc:sldMkLst>
          <pc:docMk/>
          <pc:sldMk cId="3422848055" sldId="291"/>
        </pc:sldMkLst>
        <pc:spChg chg="mod">
          <ac:chgData name="Petra Beuer" userId="06e40986-ce65-4b2b-adec-94e5a5f10e65" providerId="ADAL" clId="{5C19F2A7-D150-524B-83F9-D7E59076BDF0}" dt="2023-09-17T08:04:56.629" v="127"/>
          <ac:spMkLst>
            <pc:docMk/>
            <pc:sldMk cId="3422848055" sldId="291"/>
            <ac:spMk id="5" creationId="{70C63EA5-5FD6-4D52-9FB2-3694D9C383A2}"/>
          </ac:spMkLst>
        </pc:spChg>
        <pc:spChg chg="mod">
          <ac:chgData name="Petra Beuer" userId="06e40986-ce65-4b2b-adec-94e5a5f10e65" providerId="ADAL" clId="{5C19F2A7-D150-524B-83F9-D7E59076BDF0}" dt="2023-09-17T08:04:49.565" v="126"/>
          <ac:spMkLst>
            <pc:docMk/>
            <pc:sldMk cId="3422848055" sldId="291"/>
            <ac:spMk id="8" creationId="{EF582FFE-0B49-4118-847F-16FBB0C682C4}"/>
          </ac:spMkLst>
        </pc:spChg>
      </pc:sldChg>
      <pc:sldChg chg="modSp mod">
        <pc:chgData name="Petra Beuer" userId="06e40986-ce65-4b2b-adec-94e5a5f10e65" providerId="ADAL" clId="{5C19F2A7-D150-524B-83F9-D7E59076BDF0}" dt="2023-09-17T08:05:10.935" v="136" actId="27636"/>
        <pc:sldMkLst>
          <pc:docMk/>
          <pc:sldMk cId="976794433" sldId="292"/>
        </pc:sldMkLst>
        <pc:spChg chg="mod">
          <ac:chgData name="Petra Beuer" userId="06e40986-ce65-4b2b-adec-94e5a5f10e65" providerId="ADAL" clId="{5C19F2A7-D150-524B-83F9-D7E59076BDF0}" dt="2023-09-17T08:05:10.933" v="135" actId="27636"/>
          <ac:spMkLst>
            <pc:docMk/>
            <pc:sldMk cId="976794433" sldId="292"/>
            <ac:spMk id="5" creationId="{70C63EA5-5FD6-4D52-9FB2-3694D9C383A2}"/>
          </ac:spMkLst>
        </pc:spChg>
        <pc:spChg chg="mod">
          <ac:chgData name="Petra Beuer" userId="06e40986-ce65-4b2b-adec-94e5a5f10e65" providerId="ADAL" clId="{5C19F2A7-D150-524B-83F9-D7E59076BDF0}" dt="2023-09-17T08:05:10.935" v="136" actId="27636"/>
          <ac:spMkLst>
            <pc:docMk/>
            <pc:sldMk cId="976794433" sldId="292"/>
            <ac:spMk id="8" creationId="{EF582FFE-0B49-4118-847F-16FBB0C682C4}"/>
          </ac:spMkLst>
        </pc:spChg>
      </pc:sldChg>
      <pc:sldChg chg="modSp mod">
        <pc:chgData name="Petra Beuer" userId="06e40986-ce65-4b2b-adec-94e5a5f10e65" providerId="ADAL" clId="{5C19F2A7-D150-524B-83F9-D7E59076BDF0}" dt="2023-09-17T08:05:37.351" v="143" actId="20577"/>
        <pc:sldMkLst>
          <pc:docMk/>
          <pc:sldMk cId="2060247632" sldId="293"/>
        </pc:sldMkLst>
        <pc:spChg chg="mod">
          <ac:chgData name="Petra Beuer" userId="06e40986-ce65-4b2b-adec-94e5a5f10e65" providerId="ADAL" clId="{5C19F2A7-D150-524B-83F9-D7E59076BDF0}" dt="2023-09-17T08:05:20.659" v="137"/>
          <ac:spMkLst>
            <pc:docMk/>
            <pc:sldMk cId="2060247632" sldId="293"/>
            <ac:spMk id="5" creationId="{70C63EA5-5FD6-4D52-9FB2-3694D9C383A2}"/>
          </ac:spMkLst>
        </pc:spChg>
        <pc:spChg chg="mod">
          <ac:chgData name="Petra Beuer" userId="06e40986-ce65-4b2b-adec-94e5a5f10e65" providerId="ADAL" clId="{5C19F2A7-D150-524B-83F9-D7E59076BDF0}" dt="2023-09-17T08:05:37.351" v="143" actId="20577"/>
          <ac:spMkLst>
            <pc:docMk/>
            <pc:sldMk cId="2060247632" sldId="293"/>
            <ac:spMk id="8" creationId="{EF582FFE-0B49-4118-847F-16FBB0C682C4}"/>
          </ac:spMkLst>
        </pc:spChg>
      </pc:sldChg>
      <pc:sldChg chg="modSp mod">
        <pc:chgData name="Petra Beuer" userId="06e40986-ce65-4b2b-adec-94e5a5f10e65" providerId="ADAL" clId="{5C19F2A7-D150-524B-83F9-D7E59076BDF0}" dt="2023-09-17T08:05:56.803" v="147" actId="27636"/>
        <pc:sldMkLst>
          <pc:docMk/>
          <pc:sldMk cId="1595980301" sldId="294"/>
        </pc:sldMkLst>
        <pc:spChg chg="mod">
          <ac:chgData name="Petra Beuer" userId="06e40986-ce65-4b2b-adec-94e5a5f10e65" providerId="ADAL" clId="{5C19F2A7-D150-524B-83F9-D7E59076BDF0}" dt="2023-09-17T08:05:56.803" v="147" actId="27636"/>
          <ac:spMkLst>
            <pc:docMk/>
            <pc:sldMk cId="1595980301" sldId="294"/>
            <ac:spMk id="3" creationId="{00000000-0000-0000-0000-000000000000}"/>
          </ac:spMkLst>
        </pc:spChg>
      </pc:sldChg>
      <pc:sldChg chg="modSp mod">
        <pc:chgData name="Petra Beuer" userId="06e40986-ce65-4b2b-adec-94e5a5f10e65" providerId="ADAL" clId="{5C19F2A7-D150-524B-83F9-D7E59076BDF0}" dt="2023-09-17T08:02:39.880" v="47" actId="20577"/>
        <pc:sldMkLst>
          <pc:docMk/>
          <pc:sldMk cId="3268556644" sldId="297"/>
        </pc:sldMkLst>
        <pc:spChg chg="mod">
          <ac:chgData name="Petra Beuer" userId="06e40986-ce65-4b2b-adec-94e5a5f10e65" providerId="ADAL" clId="{5C19F2A7-D150-524B-83F9-D7E59076BDF0}" dt="2023-09-17T08:02:39.880" v="47" actId="20577"/>
          <ac:spMkLst>
            <pc:docMk/>
            <pc:sldMk cId="3268556644" sldId="297"/>
            <ac:spMk id="4" creationId="{00000000-0000-0000-0000-000000000000}"/>
          </ac:spMkLst>
        </pc:spChg>
      </pc:sldChg>
      <pc:sldChg chg="modSp mod">
        <pc:chgData name="Petra Beuer" userId="06e40986-ce65-4b2b-adec-94e5a5f10e65" providerId="ADAL" clId="{5C19F2A7-D150-524B-83F9-D7E59076BDF0}" dt="2023-09-17T08:17:59.352" v="192"/>
        <pc:sldMkLst>
          <pc:docMk/>
          <pc:sldMk cId="105276005" sldId="298"/>
        </pc:sldMkLst>
        <pc:spChg chg="mod">
          <ac:chgData name="Petra Beuer" userId="06e40986-ce65-4b2b-adec-94e5a5f10e65" providerId="ADAL" clId="{5C19F2A7-D150-524B-83F9-D7E59076BDF0}" dt="2023-09-17T08:17:59.352" v="192"/>
          <ac:spMkLst>
            <pc:docMk/>
            <pc:sldMk cId="105276005" sldId="298"/>
            <ac:spMk id="5" creationId="{B58782ED-0758-43ED-87B3-2B8DE64BB3AB}"/>
          </ac:spMkLst>
        </pc:spChg>
        <pc:spChg chg="mod">
          <ac:chgData name="Petra Beuer" userId="06e40986-ce65-4b2b-adec-94e5a5f10e65" providerId="ADAL" clId="{5C19F2A7-D150-524B-83F9-D7E59076BDF0}" dt="2023-09-17T08:03:34.104" v="73" actId="20577"/>
          <ac:spMkLst>
            <pc:docMk/>
            <pc:sldMk cId="105276005" sldId="298"/>
            <ac:spMk id="8" creationId="{422FADC3-0DBA-4A77-9EEA-21E029E77245}"/>
          </ac:spMkLst>
        </pc:spChg>
      </pc:sldChg>
      <pc:sldChg chg="modSp mod">
        <pc:chgData name="Petra Beuer" userId="06e40986-ce65-4b2b-adec-94e5a5f10e65" providerId="ADAL" clId="{5C19F2A7-D150-524B-83F9-D7E59076BDF0}" dt="2023-09-17T08:02:18.195" v="37" actId="20577"/>
        <pc:sldMkLst>
          <pc:docMk/>
          <pc:sldMk cId="3472912378" sldId="299"/>
        </pc:sldMkLst>
        <pc:spChg chg="mod">
          <ac:chgData name="Petra Beuer" userId="06e40986-ce65-4b2b-adec-94e5a5f10e65" providerId="ADAL" clId="{5C19F2A7-D150-524B-83F9-D7E59076BDF0}" dt="2023-09-17T08:02:18.195" v="37" actId="20577"/>
          <ac:spMkLst>
            <pc:docMk/>
            <pc:sldMk cId="3472912378" sldId="299"/>
            <ac:spMk id="8" creationId="{422FADC3-0DBA-4A77-9EEA-21E029E77245}"/>
          </ac:spMkLst>
        </pc:spChg>
      </pc:sldChg>
      <pc:sldChg chg="modSp mod">
        <pc:chgData name="Petra Beuer" userId="06e40986-ce65-4b2b-adec-94e5a5f10e65" providerId="ADAL" clId="{5C19F2A7-D150-524B-83F9-D7E59076BDF0}" dt="2023-09-17T08:05:52.110" v="145" actId="27636"/>
        <pc:sldMkLst>
          <pc:docMk/>
          <pc:sldMk cId="3522804914" sldId="300"/>
        </pc:sldMkLst>
        <pc:spChg chg="mod">
          <ac:chgData name="Petra Beuer" userId="06e40986-ce65-4b2b-adec-94e5a5f10e65" providerId="ADAL" clId="{5C19F2A7-D150-524B-83F9-D7E59076BDF0}" dt="2023-09-17T08:05:52.110" v="145" actId="27636"/>
          <ac:spMkLst>
            <pc:docMk/>
            <pc:sldMk cId="3522804914" sldId="300"/>
            <ac:spMk id="3" creationId="{00000000-0000-0000-0000-000000000000}"/>
          </ac:spMkLst>
        </pc:spChg>
      </pc:sldChg>
      <pc:sldChg chg="modSp mod">
        <pc:chgData name="Petra Beuer" userId="06e40986-ce65-4b2b-adec-94e5a5f10e65" providerId="ADAL" clId="{5C19F2A7-D150-524B-83F9-D7E59076BDF0}" dt="2023-09-17T08:06:29.741" v="152" actId="20577"/>
        <pc:sldMkLst>
          <pc:docMk/>
          <pc:sldMk cId="2751922660" sldId="301"/>
        </pc:sldMkLst>
        <pc:spChg chg="mod">
          <ac:chgData name="Petra Beuer" userId="06e40986-ce65-4b2b-adec-94e5a5f10e65" providerId="ADAL" clId="{5C19F2A7-D150-524B-83F9-D7E59076BDF0}" dt="2023-09-17T08:01:45.780" v="19" actId="20577"/>
          <ac:spMkLst>
            <pc:docMk/>
            <pc:sldMk cId="2751922660" sldId="301"/>
            <ac:spMk id="2" creationId="{00000000-0000-0000-0000-000000000000}"/>
          </ac:spMkLst>
        </pc:spChg>
        <pc:spChg chg="mod">
          <ac:chgData name="Petra Beuer" userId="06e40986-ce65-4b2b-adec-94e5a5f10e65" providerId="ADAL" clId="{5C19F2A7-D150-524B-83F9-D7E59076BDF0}" dt="2023-09-17T08:06:29.741" v="152" actId="20577"/>
          <ac:spMkLst>
            <pc:docMk/>
            <pc:sldMk cId="2751922660" sldId="301"/>
            <ac:spMk id="5" creationId="{C0B84E1F-489E-BB8D-4A60-44EA664390DB}"/>
          </ac:spMkLst>
        </pc:spChg>
      </pc:sldChg>
      <pc:sldChg chg="modSp mod">
        <pc:chgData name="Petra Beuer" userId="06e40986-ce65-4b2b-adec-94e5a5f10e65" providerId="ADAL" clId="{5C19F2A7-D150-524B-83F9-D7E59076BDF0}" dt="2023-09-17T08:01:39.071" v="15" actId="20577"/>
        <pc:sldMkLst>
          <pc:docMk/>
          <pc:sldMk cId="489272845" sldId="302"/>
        </pc:sldMkLst>
        <pc:spChg chg="mod">
          <ac:chgData name="Petra Beuer" userId="06e40986-ce65-4b2b-adec-94e5a5f10e65" providerId="ADAL" clId="{5C19F2A7-D150-524B-83F9-D7E59076BDF0}" dt="2023-09-17T08:01:39.071" v="15" actId="20577"/>
          <ac:spMkLst>
            <pc:docMk/>
            <pc:sldMk cId="489272845" sldId="30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7EE17-DF22-4DBD-B005-2E6312A96B0E}" type="datetimeFigureOut">
              <a:rPr lang="de-DE" smtClean="0"/>
              <a:pPr/>
              <a:t>17.09.23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2C777-27C2-4E6D-A540-9859F7823FEC}" type="slidenum">
              <a:rPr lang="de-DE" smtClean="0"/>
              <a:pPr/>
              <a:t>‹Nr.›</a:t>
            </a:fld>
            <a:endParaRPr lang="de-DE"/>
          </a:p>
        </p:txBody>
      </p:sp>
    </p:spTree>
    <p:extLst>
      <p:ext uri="{BB962C8B-B14F-4D97-AF65-F5344CB8AC3E}">
        <p14:creationId xmlns:p14="http://schemas.microsoft.com/office/powerpoint/2010/main" val="246593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a:t>
            </a:fld>
            <a:endParaRPr lang="de-DE"/>
          </a:p>
        </p:txBody>
      </p:sp>
    </p:spTree>
    <p:extLst>
      <p:ext uri="{BB962C8B-B14F-4D97-AF65-F5344CB8AC3E}">
        <p14:creationId xmlns:p14="http://schemas.microsoft.com/office/powerpoint/2010/main" val="1039149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10</a:t>
            </a:fld>
            <a:endParaRPr lang="de-DE"/>
          </a:p>
        </p:txBody>
      </p:sp>
    </p:spTree>
    <p:extLst>
      <p:ext uri="{BB962C8B-B14F-4D97-AF65-F5344CB8AC3E}">
        <p14:creationId xmlns:p14="http://schemas.microsoft.com/office/powerpoint/2010/main" val="3943380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11</a:t>
            </a:fld>
            <a:endParaRPr lang="de-DE"/>
          </a:p>
        </p:txBody>
      </p:sp>
    </p:spTree>
    <p:extLst>
      <p:ext uri="{BB962C8B-B14F-4D97-AF65-F5344CB8AC3E}">
        <p14:creationId xmlns:p14="http://schemas.microsoft.com/office/powerpoint/2010/main" val="3834404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12</a:t>
            </a:fld>
            <a:endParaRPr lang="de-DE"/>
          </a:p>
        </p:txBody>
      </p:sp>
    </p:spTree>
    <p:extLst>
      <p:ext uri="{BB962C8B-B14F-4D97-AF65-F5344CB8AC3E}">
        <p14:creationId xmlns:p14="http://schemas.microsoft.com/office/powerpoint/2010/main" val="2888292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13</a:t>
            </a:fld>
            <a:endParaRPr lang="de-DE"/>
          </a:p>
        </p:txBody>
      </p:sp>
    </p:spTree>
    <p:extLst>
      <p:ext uri="{BB962C8B-B14F-4D97-AF65-F5344CB8AC3E}">
        <p14:creationId xmlns:p14="http://schemas.microsoft.com/office/powerpoint/2010/main" val="1928575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14</a:t>
            </a:fld>
            <a:endParaRPr lang="de-DE"/>
          </a:p>
        </p:txBody>
      </p:sp>
    </p:spTree>
    <p:extLst>
      <p:ext uri="{BB962C8B-B14F-4D97-AF65-F5344CB8AC3E}">
        <p14:creationId xmlns:p14="http://schemas.microsoft.com/office/powerpoint/2010/main" val="1792025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15</a:t>
            </a:fld>
            <a:endParaRPr lang="de-DE"/>
          </a:p>
        </p:txBody>
      </p:sp>
    </p:spTree>
    <p:extLst>
      <p:ext uri="{BB962C8B-B14F-4D97-AF65-F5344CB8AC3E}">
        <p14:creationId xmlns:p14="http://schemas.microsoft.com/office/powerpoint/2010/main" val="3655744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16</a:t>
            </a:fld>
            <a:endParaRPr lang="de-DE"/>
          </a:p>
        </p:txBody>
      </p:sp>
    </p:spTree>
    <p:extLst>
      <p:ext uri="{BB962C8B-B14F-4D97-AF65-F5344CB8AC3E}">
        <p14:creationId xmlns:p14="http://schemas.microsoft.com/office/powerpoint/2010/main" val="1458439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17</a:t>
            </a:fld>
            <a:endParaRPr lang="de-DE"/>
          </a:p>
        </p:txBody>
      </p:sp>
    </p:spTree>
    <p:extLst>
      <p:ext uri="{BB962C8B-B14F-4D97-AF65-F5344CB8AC3E}">
        <p14:creationId xmlns:p14="http://schemas.microsoft.com/office/powerpoint/2010/main" val="752960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18</a:t>
            </a:fld>
            <a:endParaRPr lang="de-DE"/>
          </a:p>
        </p:txBody>
      </p:sp>
    </p:spTree>
    <p:extLst>
      <p:ext uri="{BB962C8B-B14F-4D97-AF65-F5344CB8AC3E}">
        <p14:creationId xmlns:p14="http://schemas.microsoft.com/office/powerpoint/2010/main" val="1820899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19</a:t>
            </a:fld>
            <a:endParaRPr lang="de-DE"/>
          </a:p>
        </p:txBody>
      </p:sp>
    </p:spTree>
    <p:extLst>
      <p:ext uri="{BB962C8B-B14F-4D97-AF65-F5344CB8AC3E}">
        <p14:creationId xmlns:p14="http://schemas.microsoft.com/office/powerpoint/2010/main" val="343700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a:t>
            </a:fld>
            <a:endParaRPr lang="de-DE"/>
          </a:p>
        </p:txBody>
      </p:sp>
    </p:spTree>
    <p:extLst>
      <p:ext uri="{BB962C8B-B14F-4D97-AF65-F5344CB8AC3E}">
        <p14:creationId xmlns:p14="http://schemas.microsoft.com/office/powerpoint/2010/main" val="1058124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20</a:t>
            </a:fld>
            <a:endParaRPr lang="de-DE"/>
          </a:p>
        </p:txBody>
      </p:sp>
    </p:spTree>
    <p:extLst>
      <p:ext uri="{BB962C8B-B14F-4D97-AF65-F5344CB8AC3E}">
        <p14:creationId xmlns:p14="http://schemas.microsoft.com/office/powerpoint/2010/main" val="2832608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21</a:t>
            </a:fld>
            <a:endParaRPr lang="de-DE"/>
          </a:p>
        </p:txBody>
      </p:sp>
    </p:spTree>
    <p:extLst>
      <p:ext uri="{BB962C8B-B14F-4D97-AF65-F5344CB8AC3E}">
        <p14:creationId xmlns:p14="http://schemas.microsoft.com/office/powerpoint/2010/main" val="3169379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22</a:t>
            </a:fld>
            <a:endParaRPr lang="de-DE"/>
          </a:p>
        </p:txBody>
      </p:sp>
    </p:spTree>
    <p:extLst>
      <p:ext uri="{BB962C8B-B14F-4D97-AF65-F5344CB8AC3E}">
        <p14:creationId xmlns:p14="http://schemas.microsoft.com/office/powerpoint/2010/main" val="3184978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23</a:t>
            </a:fld>
            <a:endParaRPr lang="de-DE"/>
          </a:p>
        </p:txBody>
      </p:sp>
    </p:spTree>
    <p:extLst>
      <p:ext uri="{BB962C8B-B14F-4D97-AF65-F5344CB8AC3E}">
        <p14:creationId xmlns:p14="http://schemas.microsoft.com/office/powerpoint/2010/main" val="3834404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24</a:t>
            </a:fld>
            <a:endParaRPr lang="de-DE"/>
          </a:p>
        </p:txBody>
      </p:sp>
    </p:spTree>
    <p:extLst>
      <p:ext uri="{BB962C8B-B14F-4D97-AF65-F5344CB8AC3E}">
        <p14:creationId xmlns:p14="http://schemas.microsoft.com/office/powerpoint/2010/main" val="389363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25</a:t>
            </a:fld>
            <a:endParaRPr lang="de-DE"/>
          </a:p>
        </p:txBody>
      </p:sp>
    </p:spTree>
    <p:extLst>
      <p:ext uri="{BB962C8B-B14F-4D97-AF65-F5344CB8AC3E}">
        <p14:creationId xmlns:p14="http://schemas.microsoft.com/office/powerpoint/2010/main" val="16653949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26</a:t>
            </a:fld>
            <a:endParaRPr lang="de-DE"/>
          </a:p>
        </p:txBody>
      </p:sp>
    </p:spTree>
    <p:extLst>
      <p:ext uri="{BB962C8B-B14F-4D97-AF65-F5344CB8AC3E}">
        <p14:creationId xmlns:p14="http://schemas.microsoft.com/office/powerpoint/2010/main" val="3351546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27</a:t>
            </a:fld>
            <a:endParaRPr lang="de-DE"/>
          </a:p>
        </p:txBody>
      </p:sp>
    </p:spTree>
    <p:extLst>
      <p:ext uri="{BB962C8B-B14F-4D97-AF65-F5344CB8AC3E}">
        <p14:creationId xmlns:p14="http://schemas.microsoft.com/office/powerpoint/2010/main" val="6945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3</a:t>
            </a:fld>
            <a:endParaRPr lang="de-DE"/>
          </a:p>
        </p:txBody>
      </p:sp>
    </p:spTree>
    <p:extLst>
      <p:ext uri="{BB962C8B-B14F-4D97-AF65-F5344CB8AC3E}">
        <p14:creationId xmlns:p14="http://schemas.microsoft.com/office/powerpoint/2010/main" val="26495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4</a:t>
            </a:fld>
            <a:endParaRPr lang="de-DE"/>
          </a:p>
        </p:txBody>
      </p:sp>
    </p:spTree>
    <p:extLst>
      <p:ext uri="{BB962C8B-B14F-4D97-AF65-F5344CB8AC3E}">
        <p14:creationId xmlns:p14="http://schemas.microsoft.com/office/powerpoint/2010/main" val="3115395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5</a:t>
            </a:fld>
            <a:endParaRPr lang="de-DE"/>
          </a:p>
        </p:txBody>
      </p:sp>
    </p:spTree>
    <p:extLst>
      <p:ext uri="{BB962C8B-B14F-4D97-AF65-F5344CB8AC3E}">
        <p14:creationId xmlns:p14="http://schemas.microsoft.com/office/powerpoint/2010/main" val="1708652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6</a:t>
            </a:fld>
            <a:endParaRPr lang="de-DE"/>
          </a:p>
        </p:txBody>
      </p:sp>
    </p:spTree>
    <p:extLst>
      <p:ext uri="{BB962C8B-B14F-4D97-AF65-F5344CB8AC3E}">
        <p14:creationId xmlns:p14="http://schemas.microsoft.com/office/powerpoint/2010/main" val="772759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7</a:t>
            </a:fld>
            <a:endParaRPr lang="de-DE"/>
          </a:p>
        </p:txBody>
      </p:sp>
    </p:spTree>
    <p:extLst>
      <p:ext uri="{BB962C8B-B14F-4D97-AF65-F5344CB8AC3E}">
        <p14:creationId xmlns:p14="http://schemas.microsoft.com/office/powerpoint/2010/main" val="3202242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8</a:t>
            </a:fld>
            <a:endParaRPr lang="de-DE"/>
          </a:p>
        </p:txBody>
      </p:sp>
    </p:spTree>
    <p:extLst>
      <p:ext uri="{BB962C8B-B14F-4D97-AF65-F5344CB8AC3E}">
        <p14:creationId xmlns:p14="http://schemas.microsoft.com/office/powerpoint/2010/main" val="20762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9</a:t>
            </a:fld>
            <a:endParaRPr lang="de-DE"/>
          </a:p>
        </p:txBody>
      </p:sp>
    </p:spTree>
    <p:extLst>
      <p:ext uri="{BB962C8B-B14F-4D97-AF65-F5344CB8AC3E}">
        <p14:creationId xmlns:p14="http://schemas.microsoft.com/office/powerpoint/2010/main" val="316943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27461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8586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9640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64296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715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1247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27.02.2012</a:t>
            </a:r>
          </a:p>
        </p:txBody>
      </p:sp>
      <p:sp>
        <p:nvSpPr>
          <p:cNvPr id="8" name="Fußzeilenplatzhalter 7"/>
          <p:cNvSpPr>
            <a:spLocks noGrp="1"/>
          </p:cNvSpPr>
          <p:nvPr>
            <p:ph type="ftr" sz="quarter" idx="11"/>
          </p:nvPr>
        </p:nvSpPr>
        <p:spPr/>
        <p:txBody>
          <a:bodyPr/>
          <a:lstStyle/>
          <a:p>
            <a:r>
              <a:rPr lang="de-DE"/>
              <a:t>Beuer Petra</a:t>
            </a:r>
          </a:p>
        </p:txBody>
      </p:sp>
      <p:sp>
        <p:nvSpPr>
          <p:cNvPr id="9" name="Foliennummernplatzhalter 8"/>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77184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27.02.2012</a:t>
            </a:r>
          </a:p>
        </p:txBody>
      </p:sp>
      <p:sp>
        <p:nvSpPr>
          <p:cNvPr id="4" name="Fußzeilenplatzhalter 3"/>
          <p:cNvSpPr>
            <a:spLocks noGrp="1"/>
          </p:cNvSpPr>
          <p:nvPr>
            <p:ph type="ftr" sz="quarter" idx="11"/>
          </p:nvPr>
        </p:nvSpPr>
        <p:spPr/>
        <p:txBody>
          <a:bodyPr/>
          <a:lstStyle/>
          <a:p>
            <a:r>
              <a:rPr lang="de-DE"/>
              <a:t>Beuer Petra</a:t>
            </a:r>
          </a:p>
        </p:txBody>
      </p:sp>
      <p:sp>
        <p:nvSpPr>
          <p:cNvPr id="5" name="Foliennummernplatzhalter 4"/>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94585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27.02.2012</a:t>
            </a:r>
          </a:p>
        </p:txBody>
      </p:sp>
      <p:sp>
        <p:nvSpPr>
          <p:cNvPr id="3" name="Fußzeilenplatzhalter 2"/>
          <p:cNvSpPr>
            <a:spLocks noGrp="1"/>
          </p:cNvSpPr>
          <p:nvPr>
            <p:ph type="ftr" sz="quarter" idx="11"/>
          </p:nvPr>
        </p:nvSpPr>
        <p:spPr/>
        <p:txBody>
          <a:bodyPr/>
          <a:lstStyle/>
          <a:p>
            <a:r>
              <a:rPr lang="de-DE"/>
              <a:t>Beuer Petra</a:t>
            </a:r>
          </a:p>
        </p:txBody>
      </p:sp>
      <p:sp>
        <p:nvSpPr>
          <p:cNvPr id="4" name="Foliennummernplatzhalter 3"/>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80363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36277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07194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27.02.2012</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Beuer Petra</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AE41A-2C2E-4FE8-80A7-AFD56F91C60F}" type="slidenum">
              <a:rPr lang="de-DE" smtClean="0"/>
              <a:pPr/>
              <a:t>‹Nr.›</a:t>
            </a:fld>
            <a:endParaRPr lang="de-DE"/>
          </a:p>
        </p:txBody>
      </p:sp>
    </p:spTree>
    <p:extLst>
      <p:ext uri="{BB962C8B-B14F-4D97-AF65-F5344CB8AC3E}">
        <p14:creationId xmlns:p14="http://schemas.microsoft.com/office/powerpoint/2010/main" val="72089082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67033" y="476671"/>
            <a:ext cx="7772400" cy="2705915"/>
          </a:xfrm>
          <a:solidFill>
            <a:schemeClr val="accent6">
              <a:lumMod val="60000"/>
              <a:lumOff val="40000"/>
            </a:schemeClr>
          </a:solidFill>
        </p:spPr>
        <p:txBody>
          <a:bodyPr>
            <a:normAutofit/>
          </a:bodyPr>
          <a:lstStyle/>
          <a:p>
            <a:r>
              <a:rPr lang="de-DE" sz="6000" b="1" dirty="0"/>
              <a:t>Abschlussprüfung </a:t>
            </a:r>
            <a:r>
              <a:rPr lang="de-DE" sz="3600" b="1" dirty="0"/>
              <a:t>Qualifizierender Mittelschulabschluss</a:t>
            </a:r>
            <a:br>
              <a:rPr lang="de-DE" sz="6000" b="1" dirty="0"/>
            </a:br>
            <a:r>
              <a:rPr lang="de-DE" sz="3600" b="1" dirty="0"/>
              <a:t>2023/24</a:t>
            </a:r>
            <a:endParaRPr lang="de-DE" sz="2900" b="1" dirty="0"/>
          </a:p>
        </p:txBody>
      </p:sp>
      <p:sp>
        <p:nvSpPr>
          <p:cNvPr id="3" name="Untertitel 2"/>
          <p:cNvSpPr>
            <a:spLocks noGrp="1"/>
          </p:cNvSpPr>
          <p:nvPr>
            <p:ph type="subTitle" idx="1"/>
          </p:nvPr>
        </p:nvSpPr>
        <p:spPr>
          <a:xfrm>
            <a:off x="1403648" y="4002752"/>
            <a:ext cx="6400800" cy="1106840"/>
          </a:xfrm>
        </p:spPr>
        <p:txBody>
          <a:bodyPr>
            <a:normAutofit/>
          </a:bodyPr>
          <a:lstStyle/>
          <a:p>
            <a:endParaRPr lang="de-DE" sz="3600" b="1">
              <a:solidFill>
                <a:schemeClr val="tx1"/>
              </a:solidFill>
            </a:endParaRPr>
          </a:p>
        </p:txBody>
      </p:sp>
      <p:pic>
        <p:nvPicPr>
          <p:cNvPr id="1026" name="Picture 2" descr="HS_stilis_d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7687" y="3476052"/>
            <a:ext cx="6452665"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umsplatzhalter 3"/>
          <p:cNvSpPr>
            <a:spLocks noGrp="1"/>
          </p:cNvSpPr>
          <p:nvPr>
            <p:ph type="dt" sz="half" idx="10"/>
          </p:nvPr>
        </p:nvSpPr>
        <p:spPr/>
        <p:txBody>
          <a:bodyPr/>
          <a:lstStyle/>
          <a:p>
            <a:fld id="{ED36AB97-62BF-4538-B0AD-A98690B3F956}"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a:t>
            </a:fld>
            <a:endParaRPr lang="de-DE"/>
          </a:p>
        </p:txBody>
      </p:sp>
    </p:spTree>
    <p:extLst>
      <p:ext uri="{BB962C8B-B14F-4D97-AF65-F5344CB8AC3E}">
        <p14:creationId xmlns:p14="http://schemas.microsoft.com/office/powerpoint/2010/main" val="13689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lstStyle/>
          <a:p>
            <a:r>
              <a:rPr lang="de-DE"/>
              <a:t>Mathematik</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85000" lnSpcReduction="10000"/>
          </a:bodyPr>
          <a:lstStyle/>
          <a:p>
            <a:pPr marL="0" indent="0">
              <a:buNone/>
            </a:pPr>
            <a:r>
              <a:rPr lang="de-DE" sz="3500" b="1" dirty="0"/>
              <a:t>Schriftliche Prüfung</a:t>
            </a:r>
          </a:p>
          <a:p>
            <a:pPr marL="0" indent="0">
              <a:buNone/>
            </a:pPr>
            <a:endParaRPr lang="de-DE" sz="1500" dirty="0"/>
          </a:p>
          <a:p>
            <a:pPr marL="0" indent="0">
              <a:buNone/>
            </a:pPr>
            <a:r>
              <a:rPr lang="de-DE" sz="2500" b="1" dirty="0"/>
              <a:t>Teil A: Kopfrechnen                                                               08:30 – 09:00 Uhr</a:t>
            </a:r>
          </a:p>
          <a:p>
            <a:pPr marL="0" indent="0">
              <a:buNone/>
            </a:pPr>
            <a:r>
              <a:rPr lang="de-DE" sz="1600" dirty="0"/>
              <a:t>Taschenrechner und Formelsammlung dürfen nicht verwendet werden!</a:t>
            </a:r>
          </a:p>
          <a:p>
            <a:pPr marL="0" indent="0">
              <a:buNone/>
            </a:pPr>
            <a:br>
              <a:rPr lang="de-DE" sz="2500" dirty="0"/>
            </a:br>
            <a:r>
              <a:rPr lang="de-DE" sz="2500" b="1" dirty="0"/>
              <a:t>Teil B: Hauptteil                                                                      09:10 – 10:40 Uhr</a:t>
            </a:r>
          </a:p>
          <a:p>
            <a:pPr marL="0" indent="0">
              <a:buNone/>
            </a:pPr>
            <a:r>
              <a:rPr lang="de-DE" sz="2500" dirty="0"/>
              <a:t>Eine von zwei Aufgabengruppen muss bearbeitet werden. </a:t>
            </a:r>
          </a:p>
          <a:p>
            <a:pPr marL="0" indent="0">
              <a:buNone/>
            </a:pPr>
            <a:r>
              <a:rPr lang="de-DE" sz="2500" dirty="0"/>
              <a:t>Diese wird von der Prüfungskommission ausgewählt.</a:t>
            </a:r>
          </a:p>
          <a:p>
            <a:pPr marL="0" indent="0">
              <a:buNone/>
            </a:pPr>
            <a:r>
              <a:rPr lang="de-DE" sz="1600" dirty="0"/>
              <a:t>Taschenrechner und Formelsammlung dürfen verwendet werden, müssen aber an Bayerischen Mittelschulen zugelassen sein.</a:t>
            </a:r>
          </a:p>
          <a:p>
            <a:pPr marL="0" indent="0">
              <a:buNone/>
            </a:pPr>
            <a:endParaRPr lang="de-DE" sz="1500" dirty="0"/>
          </a:p>
          <a:p>
            <a:pPr marL="0" indent="0">
              <a:buNone/>
            </a:pPr>
            <a:r>
              <a:rPr lang="de-DE" sz="2500" u="sng" dirty="0"/>
              <a:t>Termin:</a:t>
            </a:r>
          </a:p>
          <a:p>
            <a:pPr marL="0" indent="0">
              <a:buNone/>
            </a:pPr>
            <a:r>
              <a:rPr lang="de-DE" sz="2500" dirty="0"/>
              <a:t>Mittwoch, 26. Juni 2024</a:t>
            </a:r>
          </a:p>
          <a:p>
            <a:pPr marL="0" indent="0">
              <a:buNone/>
            </a:pPr>
            <a:r>
              <a:rPr lang="de-DE" sz="25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17.09.23</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10</a:t>
            </a:fld>
            <a:endParaRPr lang="de-DE"/>
          </a:p>
        </p:txBody>
      </p:sp>
    </p:spTree>
    <p:extLst>
      <p:ext uri="{BB962C8B-B14F-4D97-AF65-F5344CB8AC3E}">
        <p14:creationId xmlns:p14="http://schemas.microsoft.com/office/powerpoint/2010/main" val="179072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80864" y="305619"/>
            <a:ext cx="5112568" cy="1368152"/>
          </a:xfrm>
          <a:solidFill>
            <a:schemeClr val="accent6">
              <a:lumMod val="60000"/>
              <a:lumOff val="40000"/>
            </a:schemeClr>
          </a:solidFill>
        </p:spPr>
        <p:txBody>
          <a:bodyPr>
            <a:normAutofit/>
          </a:bodyPr>
          <a:lstStyle/>
          <a:p>
            <a:r>
              <a:rPr lang="de-DE"/>
              <a:t>Projektprüfung (1)</a:t>
            </a:r>
          </a:p>
        </p:txBody>
      </p:sp>
      <p:sp>
        <p:nvSpPr>
          <p:cNvPr id="3" name="Untertitel 2"/>
          <p:cNvSpPr>
            <a:spLocks noGrp="1"/>
          </p:cNvSpPr>
          <p:nvPr>
            <p:ph type="subTitle" idx="1"/>
          </p:nvPr>
        </p:nvSpPr>
        <p:spPr>
          <a:xfrm>
            <a:off x="611560" y="2204864"/>
            <a:ext cx="7776864" cy="3960440"/>
          </a:xfrm>
        </p:spPr>
        <p:txBody>
          <a:bodyPr>
            <a:normAutofit fontScale="92500"/>
          </a:bodyPr>
          <a:lstStyle/>
          <a:p>
            <a:pPr algn="l"/>
            <a:r>
              <a:rPr lang="de-DE" sz="2700" b="1" dirty="0">
                <a:solidFill>
                  <a:schemeClr val="tx1"/>
                </a:solidFill>
              </a:rPr>
              <a:t>Arbeitspraktische Prüfung</a:t>
            </a:r>
          </a:p>
          <a:p>
            <a:pPr algn="l"/>
            <a:endParaRPr lang="de-DE" sz="1500" dirty="0">
              <a:solidFill>
                <a:schemeClr val="tx1"/>
              </a:solidFill>
            </a:endParaRPr>
          </a:p>
          <a:p>
            <a:pPr algn="l"/>
            <a:r>
              <a:rPr lang="de-DE" sz="2300" dirty="0">
                <a:solidFill>
                  <a:schemeClr val="tx1"/>
                </a:solidFill>
              </a:rPr>
              <a:t>Die Wahlpflichtfächer Ernährung und Soziales (ES), Technik (T), Wirtschaft und Kommunikation (</a:t>
            </a:r>
            <a:r>
              <a:rPr lang="de-DE" sz="2300" dirty="0" err="1">
                <a:solidFill>
                  <a:schemeClr val="tx1"/>
                </a:solidFill>
              </a:rPr>
              <a:t>WiK</a:t>
            </a:r>
            <a:r>
              <a:rPr lang="de-DE" sz="2300" dirty="0">
                <a:solidFill>
                  <a:schemeClr val="tx1"/>
                </a:solidFill>
              </a:rPr>
              <a:t>) sind mit dem Fach Wirtschaft und Beruf (</a:t>
            </a:r>
            <a:r>
              <a:rPr lang="de-DE" sz="2300" dirty="0" err="1">
                <a:solidFill>
                  <a:schemeClr val="tx1"/>
                </a:solidFill>
              </a:rPr>
              <a:t>WiB</a:t>
            </a:r>
            <a:r>
              <a:rPr lang="de-DE" sz="2300" dirty="0">
                <a:solidFill>
                  <a:schemeClr val="tx1"/>
                </a:solidFill>
              </a:rPr>
              <a:t>) in einer so genannten Projektprüfung kombiniert.</a:t>
            </a:r>
          </a:p>
          <a:p>
            <a:pPr algn="l"/>
            <a:endParaRPr lang="de-DE" sz="2300" dirty="0">
              <a:solidFill>
                <a:schemeClr val="tx1"/>
              </a:solidFill>
            </a:endParaRPr>
          </a:p>
          <a:p>
            <a:pPr algn="l"/>
            <a:r>
              <a:rPr lang="de-DE" sz="2300" u="sng" dirty="0">
                <a:solidFill>
                  <a:schemeClr val="tx1"/>
                </a:solidFill>
              </a:rPr>
              <a:t>Dies bedeutet</a:t>
            </a:r>
            <a:r>
              <a:rPr lang="de-DE" sz="2300" dirty="0">
                <a:solidFill>
                  <a:schemeClr val="tx1"/>
                </a:solidFill>
              </a:rPr>
              <a:t>:</a:t>
            </a:r>
          </a:p>
          <a:p>
            <a:pPr marL="342900" indent="-342900" algn="l">
              <a:buFontTx/>
              <a:buChar char="-"/>
            </a:pPr>
            <a:r>
              <a:rPr lang="de-DE" sz="2300" dirty="0">
                <a:solidFill>
                  <a:schemeClr val="tx1"/>
                </a:solidFill>
              </a:rPr>
              <a:t>Jeder Schüler erhält einen Leittext, der das Thema, das Vorgehen und die Materialien, die abgegeben werden müssen, enthält.</a:t>
            </a:r>
          </a:p>
          <a:p>
            <a:pPr marL="342900" indent="-342900" algn="l">
              <a:buFontTx/>
              <a:buChar char="-"/>
            </a:pPr>
            <a:r>
              <a:rPr lang="de-DE" sz="2300" dirty="0">
                <a:solidFill>
                  <a:schemeClr val="tx1"/>
                </a:solidFill>
              </a:rPr>
              <a:t>Jeder Schüler bearbeitet sein Thema alleine!</a:t>
            </a: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08495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2569" y="305619"/>
            <a:ext cx="5112568" cy="1368152"/>
          </a:xfrm>
          <a:solidFill>
            <a:schemeClr val="accent6">
              <a:lumMod val="60000"/>
              <a:lumOff val="40000"/>
            </a:schemeClr>
          </a:solidFill>
        </p:spPr>
        <p:txBody>
          <a:bodyPr>
            <a:normAutofit/>
          </a:bodyPr>
          <a:lstStyle/>
          <a:p>
            <a:r>
              <a:rPr lang="de-DE"/>
              <a:t>Projektprüfung (2)</a:t>
            </a:r>
          </a:p>
        </p:txBody>
      </p:sp>
      <p:sp>
        <p:nvSpPr>
          <p:cNvPr id="3" name="Untertitel 2"/>
          <p:cNvSpPr>
            <a:spLocks noGrp="1"/>
          </p:cNvSpPr>
          <p:nvPr>
            <p:ph type="subTitle" idx="1"/>
          </p:nvPr>
        </p:nvSpPr>
        <p:spPr>
          <a:xfrm>
            <a:off x="611560" y="2204864"/>
            <a:ext cx="7776864" cy="3960440"/>
          </a:xfrm>
        </p:spPr>
        <p:txBody>
          <a:bodyPr>
            <a:normAutofit fontScale="92500" lnSpcReduction="20000"/>
          </a:bodyPr>
          <a:lstStyle/>
          <a:p>
            <a:pPr marL="342900" indent="-342900" algn="l">
              <a:buFontTx/>
              <a:buChar char="-"/>
            </a:pPr>
            <a:r>
              <a:rPr lang="de-DE" sz="2300" dirty="0">
                <a:solidFill>
                  <a:schemeClr val="tx1"/>
                </a:solidFill>
              </a:rPr>
              <a:t>Zur Bearbeitung der Aufgabe steht ein von der Schule festgelegter Zeitraum zur Verfügung. Alle Ergebnisse müssen von dem Prüfling dokumentiert (mit Texten, Fotos, Videos, ...) werden.</a:t>
            </a:r>
          </a:p>
          <a:p>
            <a:pPr marL="342900" indent="-342900" algn="l">
              <a:buFontTx/>
              <a:buChar char="-"/>
            </a:pPr>
            <a:r>
              <a:rPr lang="de-DE" sz="2300" dirty="0">
                <a:solidFill>
                  <a:schemeClr val="tx1"/>
                </a:solidFill>
              </a:rPr>
              <a:t>Diese Dokumente müssen in einer Projektmappe abgegeben und in einem 15-minütigen Referat präsentiert werden. Die Ergebnisse können mit verschiedenen Medien wie z. B. PowerPoint, Fotos, Plakaten oder Ähnlichem präsentiert werden.</a:t>
            </a:r>
          </a:p>
          <a:p>
            <a:pPr marL="342900" indent="-342900" algn="l">
              <a:buFontTx/>
              <a:buChar char="-"/>
            </a:pPr>
            <a:r>
              <a:rPr lang="de-DE" sz="2300" dirty="0">
                <a:solidFill>
                  <a:schemeClr val="tx1"/>
                </a:solidFill>
              </a:rPr>
              <a:t>Die genauen Termine der Prüfung, die im Mai/Juni stattfinden werden, werden in der letzten Aprilwoche bekannt gegeben.</a:t>
            </a:r>
          </a:p>
          <a:p>
            <a:pPr marL="342900" indent="-342900" algn="l">
              <a:buFontTx/>
              <a:buChar char="-"/>
            </a:pPr>
            <a:endParaRPr lang="de-DE" sz="2300" dirty="0">
              <a:solidFill>
                <a:schemeClr val="tx1"/>
              </a:solidFill>
            </a:endParaRPr>
          </a:p>
          <a:p>
            <a:pPr marL="0" indent="0" algn="l">
              <a:buNone/>
            </a:pPr>
            <a:r>
              <a:rPr lang="de-DE" sz="2300" u="sng" dirty="0">
                <a:solidFill>
                  <a:schemeClr val="tx1"/>
                </a:solidFill>
              </a:rPr>
              <a:t>Termine:</a:t>
            </a:r>
          </a:p>
          <a:p>
            <a:pPr marL="0" indent="0" algn="l">
              <a:buNone/>
            </a:pPr>
            <a:r>
              <a:rPr lang="de-DE" sz="2300" dirty="0">
                <a:solidFill>
                  <a:schemeClr val="tx1"/>
                </a:solidFill>
              </a:rPr>
              <a:t>Mai/Juni/Juli 2024</a:t>
            </a:r>
          </a:p>
          <a:p>
            <a:pPr marL="0" indent="0" algn="l">
              <a:buNone/>
            </a:pPr>
            <a:r>
              <a:rPr lang="de-DE" sz="1600" dirty="0">
                <a:solidFill>
                  <a:schemeClr val="tx1"/>
                </a:solidFill>
              </a:rPr>
              <a:t>(Die genauen Termine erhalten die </a:t>
            </a:r>
            <a:r>
              <a:rPr lang="de-DE" sz="1600" dirty="0" err="1">
                <a:solidFill>
                  <a:schemeClr val="tx1"/>
                </a:solidFill>
              </a:rPr>
              <a:t>Schüler:innen</a:t>
            </a:r>
            <a:r>
              <a:rPr lang="de-DE" sz="1600" dirty="0">
                <a:solidFill>
                  <a:schemeClr val="tx1"/>
                </a:solidFill>
              </a:rPr>
              <a:t> nach den Osterferien.)</a:t>
            </a: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102358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Englisch</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p:txBody>
          <a:bodyPr>
            <a:normAutofit fontScale="25000" lnSpcReduction="20000"/>
          </a:bodyPr>
          <a:lstStyle/>
          <a:p>
            <a:pPr marL="0" indent="0">
              <a:buNone/>
            </a:pPr>
            <a:r>
              <a:rPr lang="de-DE" sz="9200" b="1" dirty="0"/>
              <a:t>Mündliche Prüfung</a:t>
            </a:r>
          </a:p>
          <a:p>
            <a:pPr marL="0" indent="0">
              <a:buNone/>
            </a:pPr>
            <a:r>
              <a:rPr lang="de-DE" sz="9200" b="1" dirty="0"/>
              <a:t>(Einzelprüfung, 15 Minuten)</a:t>
            </a:r>
          </a:p>
          <a:p>
            <a:pPr marL="0" indent="0">
              <a:buNone/>
            </a:pPr>
            <a:endParaRPr lang="de-DE" sz="2800" b="1" dirty="0"/>
          </a:p>
          <a:p>
            <a:pPr marL="0" indent="0">
              <a:buNone/>
            </a:pPr>
            <a:r>
              <a:rPr lang="de-DE" sz="7200" dirty="0"/>
              <a:t>Topic-</a:t>
            </a:r>
            <a:r>
              <a:rPr lang="de-DE" sz="7200" dirty="0" err="1"/>
              <a:t>based</a:t>
            </a:r>
            <a:r>
              <a:rPr lang="de-DE" sz="7200" dirty="0"/>
              <a:t> Talk </a:t>
            </a:r>
          </a:p>
          <a:p>
            <a:pPr marL="0" indent="0">
              <a:buNone/>
            </a:pPr>
            <a:r>
              <a:rPr lang="de-DE" sz="7200" dirty="0"/>
              <a:t>(= zusammenhängendes Sprechen)</a:t>
            </a:r>
          </a:p>
          <a:p>
            <a:pPr marL="0" indent="0">
              <a:buNone/>
            </a:pPr>
            <a:endParaRPr lang="de-DE" sz="7200" dirty="0"/>
          </a:p>
          <a:p>
            <a:pPr marL="0" indent="0">
              <a:buNone/>
            </a:pPr>
            <a:r>
              <a:rPr lang="de-DE" sz="7200" dirty="0"/>
              <a:t>Picture-</a:t>
            </a:r>
            <a:r>
              <a:rPr lang="de-DE" sz="7200" dirty="0" err="1"/>
              <a:t>based</a:t>
            </a:r>
            <a:r>
              <a:rPr lang="de-DE" sz="7200" dirty="0"/>
              <a:t> </a:t>
            </a:r>
            <a:r>
              <a:rPr lang="de-DE" sz="7200" dirty="0" err="1"/>
              <a:t>Conversation</a:t>
            </a:r>
            <a:endParaRPr lang="de-DE" sz="7200" dirty="0"/>
          </a:p>
          <a:p>
            <a:pPr marL="0" indent="0">
              <a:buNone/>
            </a:pPr>
            <a:r>
              <a:rPr lang="de-DE" sz="7200" dirty="0"/>
              <a:t>(= Teilnahme an Gesprächen)</a:t>
            </a:r>
          </a:p>
          <a:p>
            <a:pPr marL="0" indent="0">
              <a:buNone/>
            </a:pPr>
            <a:endParaRPr lang="de-DE" sz="7200" dirty="0"/>
          </a:p>
          <a:p>
            <a:pPr marL="0" indent="0">
              <a:buNone/>
            </a:pPr>
            <a:r>
              <a:rPr lang="de-DE" sz="7200" dirty="0" err="1"/>
              <a:t>Interpreting</a:t>
            </a:r>
            <a:r>
              <a:rPr lang="de-DE" sz="7200" dirty="0"/>
              <a:t> </a:t>
            </a:r>
          </a:p>
          <a:p>
            <a:pPr marL="0" indent="0">
              <a:buNone/>
            </a:pPr>
            <a:r>
              <a:rPr lang="de-DE" sz="7200" dirty="0"/>
              <a:t>(= Sprachmittlung/Mediation)</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9200" u="sng" dirty="0"/>
              <a:t>Termine:</a:t>
            </a:r>
          </a:p>
          <a:p>
            <a:pPr marL="0" indent="0">
              <a:buNone/>
            </a:pPr>
            <a:r>
              <a:rPr lang="de-DE" sz="9200" dirty="0"/>
              <a:t>Mai/Juni 2024</a:t>
            </a:r>
          </a:p>
          <a:p>
            <a:pPr marL="0" indent="0">
              <a:buNone/>
            </a:pPr>
            <a:r>
              <a:rPr lang="de-DE" sz="6000" dirty="0"/>
              <a:t>(Die genauen Termine erhalten die </a:t>
            </a:r>
            <a:r>
              <a:rPr lang="de-DE" sz="6000" dirty="0" err="1"/>
              <a:t>Schüler:innen</a:t>
            </a:r>
            <a:r>
              <a:rPr lang="de-DE" sz="6000" dirty="0"/>
              <a:t> nach den Osterferien.)</a:t>
            </a:r>
          </a:p>
          <a:p>
            <a:endParaRPr lang="de-DE" dirty="0"/>
          </a:p>
        </p:txBody>
      </p:sp>
      <p:sp>
        <p:nvSpPr>
          <p:cNvPr id="8" name="Inhaltsplatzhalter 7">
            <a:extLst>
              <a:ext uri="{FF2B5EF4-FFF2-40B4-BE49-F238E27FC236}">
                <a16:creationId xmlns:a16="http://schemas.microsoft.com/office/drawing/2014/main" id="{422FADC3-0DBA-4A77-9EEA-21E029E77245}"/>
              </a:ext>
            </a:extLst>
          </p:cNvPr>
          <p:cNvSpPr>
            <a:spLocks noGrp="1"/>
          </p:cNvSpPr>
          <p:nvPr>
            <p:ph sz="half" idx="2"/>
          </p:nvPr>
        </p:nvSpPr>
        <p:spPr>
          <a:xfrm>
            <a:off x="4648202" y="1600200"/>
            <a:ext cx="4226606" cy="4817859"/>
          </a:xfrm>
        </p:spPr>
        <p:txBody>
          <a:bodyPr>
            <a:normAutofit fontScale="25000" lnSpcReduction="20000"/>
          </a:bodyPr>
          <a:lstStyle/>
          <a:p>
            <a:pPr marL="0" indent="0">
              <a:buNone/>
            </a:pPr>
            <a:r>
              <a:rPr lang="de-DE" sz="9200" b="1" dirty="0"/>
              <a:t>Schriftliche Prüfung</a:t>
            </a:r>
          </a:p>
          <a:p>
            <a:pPr marL="0" indent="0">
              <a:buNone/>
            </a:pPr>
            <a:endParaRPr lang="de-DE" sz="1100" dirty="0"/>
          </a:p>
          <a:p>
            <a:pPr marL="0" indent="0">
              <a:lnSpc>
                <a:spcPct val="170000"/>
              </a:lnSpc>
              <a:buNone/>
            </a:pPr>
            <a:r>
              <a:rPr lang="de-DE" sz="7200" dirty="0"/>
              <a:t>Teil A: Hörverstehen</a:t>
            </a:r>
          </a:p>
          <a:p>
            <a:pPr marL="0" indent="0">
              <a:lnSpc>
                <a:spcPct val="170000"/>
              </a:lnSpc>
              <a:buNone/>
            </a:pPr>
            <a:r>
              <a:rPr lang="de-DE" sz="7200" dirty="0"/>
              <a:t>Teil B: Sprachgebrauch</a:t>
            </a:r>
          </a:p>
          <a:p>
            <a:pPr marL="0" indent="0">
              <a:lnSpc>
                <a:spcPct val="170000"/>
              </a:lnSpc>
              <a:buNone/>
            </a:pPr>
            <a:r>
              <a:rPr lang="de-DE" sz="7200" dirty="0"/>
              <a:t>Teil C: Leseverstehen</a:t>
            </a:r>
          </a:p>
          <a:p>
            <a:pPr marL="0" indent="0">
              <a:lnSpc>
                <a:spcPct val="170000"/>
              </a:lnSpc>
              <a:buNone/>
            </a:pPr>
            <a:r>
              <a:rPr lang="de-DE" sz="7200" dirty="0"/>
              <a:t>Teil D: Sprachmittlung</a:t>
            </a:r>
          </a:p>
          <a:p>
            <a:pPr marL="0" indent="0">
              <a:lnSpc>
                <a:spcPct val="170000"/>
              </a:lnSpc>
              <a:buNone/>
            </a:pPr>
            <a:r>
              <a:rPr lang="de-DE" sz="7200" dirty="0"/>
              <a:t>Teil E: Text- und Medienkompetenzen</a:t>
            </a:r>
          </a:p>
          <a:p>
            <a:pPr marL="0" indent="0">
              <a:lnSpc>
                <a:spcPct val="170000"/>
              </a:lnSpc>
              <a:buNone/>
            </a:pPr>
            <a:r>
              <a:rPr lang="de-DE" sz="7200" dirty="0"/>
              <a:t>Teil F: Schreiben</a:t>
            </a:r>
          </a:p>
          <a:p>
            <a:pPr marL="0" indent="0">
              <a:lnSpc>
                <a:spcPct val="120000"/>
              </a:lnSpc>
              <a:buNone/>
            </a:pPr>
            <a:r>
              <a:rPr lang="de-DE" sz="4400" dirty="0"/>
              <a:t>                                     </a:t>
            </a:r>
            <a:endParaRPr lang="de-DE" sz="4000" b="1" dirty="0"/>
          </a:p>
          <a:p>
            <a:pPr marL="0" indent="0">
              <a:buNone/>
            </a:pPr>
            <a:r>
              <a:rPr lang="de-DE" sz="2900" dirty="0"/>
              <a:t>(für die Teile A und B darf kein zweisprachiges Wörterbuch verwendet werden)</a:t>
            </a:r>
          </a:p>
          <a:p>
            <a:pPr marL="0" indent="0">
              <a:buNone/>
            </a:pPr>
            <a:endParaRPr lang="de-DE" sz="1100" dirty="0"/>
          </a:p>
          <a:p>
            <a:pPr marL="0" indent="0">
              <a:buNone/>
            </a:pPr>
            <a:endParaRPr lang="de-DE" sz="1100" dirty="0"/>
          </a:p>
          <a:p>
            <a:pPr marL="0" indent="0">
              <a:buNone/>
            </a:pPr>
            <a:r>
              <a:rPr lang="de-DE" sz="9200" u="sng" dirty="0"/>
              <a:t>Termin:</a:t>
            </a:r>
          </a:p>
          <a:p>
            <a:pPr marL="0" indent="0">
              <a:buNone/>
            </a:pPr>
            <a:r>
              <a:rPr lang="de-DE" sz="9200" dirty="0"/>
              <a:t>Montag, 24. Juni 2024</a:t>
            </a:r>
          </a:p>
          <a:p>
            <a:pPr marL="0" indent="0">
              <a:buNone/>
            </a:pPr>
            <a:r>
              <a:rPr lang="de-DE" sz="9200" dirty="0"/>
              <a:t>Arbeitszeit 120 Minuten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Tree>
    <p:extLst>
      <p:ext uri="{BB962C8B-B14F-4D97-AF65-F5344CB8AC3E}">
        <p14:creationId xmlns:p14="http://schemas.microsoft.com/office/powerpoint/2010/main" val="105276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1628" y="305619"/>
            <a:ext cx="5112568" cy="1368152"/>
          </a:xfrm>
          <a:solidFill>
            <a:schemeClr val="accent6">
              <a:lumMod val="60000"/>
              <a:lumOff val="40000"/>
            </a:schemeClr>
          </a:solidFill>
        </p:spPr>
        <p:txBody>
          <a:bodyPr>
            <a:normAutofit/>
          </a:bodyPr>
          <a:lstStyle/>
          <a:p>
            <a:r>
              <a:rPr lang="de-DE"/>
              <a:t>Natur und Technik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400" dirty="0">
                <a:solidFill>
                  <a:schemeClr val="tx1"/>
                </a:solidFill>
              </a:rPr>
              <a:t>Der im Unterricht behandelte Jahresstoff wird in der Prüfung behandelt.</a:t>
            </a:r>
          </a:p>
          <a:p>
            <a:pPr algn="l"/>
            <a:endParaRPr lang="de-DE" sz="24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Freitag, 14. Juni 2024</a:t>
            </a:r>
          </a:p>
          <a:p>
            <a:pPr marL="0" indent="0" algn="l">
              <a:buNone/>
            </a:pPr>
            <a:r>
              <a:rPr lang="de-DE" sz="2100" dirty="0">
                <a:solidFill>
                  <a:schemeClr val="tx1"/>
                </a:solidFill>
              </a:rPr>
              <a:t>Arbeitszeit 75 Minuten</a:t>
            </a:r>
          </a:p>
          <a:p>
            <a:pPr algn="l"/>
            <a:endParaRPr lang="de-DE" sz="24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17244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93934"/>
            <a:ext cx="5112568" cy="1368152"/>
          </a:xfrm>
          <a:solidFill>
            <a:schemeClr val="accent6">
              <a:lumMod val="60000"/>
              <a:lumOff val="40000"/>
            </a:schemeClr>
          </a:solidFill>
        </p:spPr>
        <p:txBody>
          <a:bodyPr>
            <a:normAutofit fontScale="90000"/>
          </a:bodyPr>
          <a:lstStyle/>
          <a:p>
            <a:r>
              <a:rPr lang="de-DE"/>
              <a:t>Geschichte/Politik/</a:t>
            </a:r>
            <a:br>
              <a:rPr lang="de-DE"/>
            </a:br>
            <a:r>
              <a:rPr lang="de-DE"/>
              <a:t>Geografie</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2800" b="1" dirty="0">
              <a:solidFill>
                <a:schemeClr val="tx1"/>
              </a:solidFill>
            </a:endParaRPr>
          </a:p>
          <a:p>
            <a:pPr algn="l"/>
            <a:r>
              <a:rPr lang="de-DE" sz="2400" dirty="0">
                <a:solidFill>
                  <a:schemeClr val="tx1"/>
                </a:solidFill>
              </a:rPr>
              <a:t>Der im Unterricht behandelte Jahresstoff wird in der Prüfung behandelt.</a:t>
            </a:r>
          </a:p>
          <a:p>
            <a:pPr algn="l"/>
            <a:endParaRPr lang="de-DE" sz="20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Donnerstag, 13. Juni 2024</a:t>
            </a:r>
          </a:p>
          <a:p>
            <a:pPr marL="0" indent="0" algn="l">
              <a:buNone/>
            </a:pPr>
            <a:r>
              <a:rPr lang="de-DE" sz="2100" dirty="0">
                <a:solidFill>
                  <a:schemeClr val="tx1"/>
                </a:solidFill>
              </a:rPr>
              <a:t>Arbeitszeit 75 Minuten</a:t>
            </a:r>
          </a:p>
          <a:p>
            <a:pPr algn="l"/>
            <a:endParaRPr lang="de-DE" sz="23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04294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305619"/>
            <a:ext cx="5112568" cy="1368152"/>
          </a:xfrm>
          <a:solidFill>
            <a:schemeClr val="accent6">
              <a:lumMod val="60000"/>
              <a:lumOff val="40000"/>
            </a:schemeClr>
          </a:solidFill>
        </p:spPr>
        <p:txBody>
          <a:bodyPr>
            <a:normAutofit/>
          </a:bodyPr>
          <a:lstStyle/>
          <a:p>
            <a:r>
              <a:rPr lang="de-DE"/>
              <a:t>Kath. Religion</a:t>
            </a:r>
            <a:r>
              <a:rPr lang="de-DE" dirty="0"/>
              <a:t>/Ethik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r>
              <a:rPr lang="de-DE" sz="2100" u="sng" dirty="0">
                <a:solidFill>
                  <a:schemeClr val="tx1"/>
                </a:solidFill>
              </a:rPr>
              <a:t>Termin:</a:t>
            </a:r>
          </a:p>
          <a:p>
            <a:pPr algn="l"/>
            <a:r>
              <a:rPr lang="de-DE" sz="1800" dirty="0">
                <a:solidFill>
                  <a:schemeClr val="tx1"/>
                </a:solidFill>
              </a:rPr>
              <a:t>Den  genauen Termin erhalten die </a:t>
            </a:r>
            <a:r>
              <a:rPr lang="de-DE" sz="1800" dirty="0" err="1">
                <a:solidFill>
                  <a:schemeClr val="tx1"/>
                </a:solidFill>
              </a:rPr>
              <a:t>Schüler:innen</a:t>
            </a:r>
            <a:r>
              <a:rPr lang="de-DE" sz="1800" dirty="0">
                <a:solidFill>
                  <a:schemeClr val="tx1"/>
                </a:solidFill>
              </a:rPr>
              <a:t> nach den Osterferien.</a:t>
            </a:r>
          </a:p>
          <a:p>
            <a:pPr marL="0" indent="0" algn="l">
              <a:buNone/>
            </a:pPr>
            <a:r>
              <a:rPr lang="de-DE" sz="1800" dirty="0">
                <a:solidFill>
                  <a:schemeClr val="tx1"/>
                </a:solidFill>
              </a:rPr>
              <a:t>Arbeitszeit 60 Minuten</a:t>
            </a: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25268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41510"/>
            <a:ext cx="5420599" cy="1143000"/>
          </a:xfrm>
          <a:solidFill>
            <a:schemeClr val="accent6">
              <a:lumMod val="60000"/>
              <a:lumOff val="40000"/>
            </a:schemeClr>
          </a:solidFill>
        </p:spPr>
        <p:txBody>
          <a:bodyPr>
            <a:normAutofit/>
          </a:bodyPr>
          <a:lstStyle/>
          <a:p>
            <a:r>
              <a:rPr lang="de-DE"/>
              <a:t>Sport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7500" lnSpcReduction="20000"/>
          </a:bodyPr>
          <a:lstStyle/>
          <a:p>
            <a:pPr marL="0" indent="0">
              <a:buNone/>
            </a:pPr>
            <a:r>
              <a:rPr lang="de-DE" sz="5500" b="1" dirty="0"/>
              <a:t>Praktische Prüfung</a:t>
            </a:r>
          </a:p>
          <a:p>
            <a:pPr marL="0" indent="0">
              <a:buNone/>
            </a:pPr>
            <a:endParaRPr lang="de-DE" dirty="0"/>
          </a:p>
          <a:p>
            <a:pPr marL="0" indent="0">
              <a:buNone/>
            </a:pPr>
            <a:r>
              <a:rPr lang="de-DE" sz="3300" dirty="0"/>
              <a:t>Jeder Prüfling muss sowohl eine Mannschafts-sportart als auch eine Einzelsportart wählen.</a:t>
            </a:r>
          </a:p>
          <a:p>
            <a:pPr marL="0" indent="0">
              <a:buNone/>
            </a:pPr>
            <a:endParaRPr lang="de-DE" sz="1800" dirty="0"/>
          </a:p>
          <a:p>
            <a:pPr marL="0" indent="0">
              <a:buNone/>
            </a:pPr>
            <a:r>
              <a:rPr lang="de-DE" sz="3300" u="sng" dirty="0"/>
              <a:t>Mannschaftssporten</a:t>
            </a:r>
            <a:r>
              <a:rPr lang="de-DE" sz="3300" dirty="0"/>
              <a:t>: </a:t>
            </a:r>
          </a:p>
          <a:p>
            <a:r>
              <a:rPr lang="de-DE" sz="3300" dirty="0"/>
              <a:t>Fußball (</a:t>
            </a:r>
            <a:r>
              <a:rPr lang="de-DE" sz="3300" dirty="0" err="1"/>
              <a:t>w</a:t>
            </a:r>
            <a:r>
              <a:rPr lang="de-DE" sz="3300" dirty="0"/>
              <a:t>/m/d)</a:t>
            </a:r>
          </a:p>
          <a:p>
            <a:r>
              <a:rPr lang="de-DE" sz="3300" dirty="0"/>
              <a:t>Basketball (</a:t>
            </a:r>
            <a:r>
              <a:rPr lang="de-DE" sz="3300" dirty="0" err="1"/>
              <a:t>w</a:t>
            </a:r>
            <a:r>
              <a:rPr lang="de-DE" sz="3300" dirty="0"/>
              <a:t>/m/d)</a:t>
            </a:r>
          </a:p>
          <a:p>
            <a:pPr marL="0" indent="0">
              <a:buNone/>
            </a:pPr>
            <a:endParaRPr lang="de-DE" sz="1800" dirty="0"/>
          </a:p>
          <a:p>
            <a:pPr marL="0" indent="0">
              <a:buNone/>
            </a:pPr>
            <a:r>
              <a:rPr lang="de-DE" sz="3300" u="sng" dirty="0"/>
              <a:t>Einzelsportart</a:t>
            </a:r>
            <a:r>
              <a:rPr lang="de-DE" sz="3300" dirty="0"/>
              <a:t>:</a:t>
            </a:r>
          </a:p>
          <a:p>
            <a:r>
              <a:rPr lang="de-DE" sz="3300" dirty="0"/>
              <a:t>Gymnastik und Tanz (nur Mädchen)</a:t>
            </a:r>
          </a:p>
          <a:p>
            <a:r>
              <a:rPr lang="de-DE" sz="3300" dirty="0"/>
              <a:t>Leichtathletik (</a:t>
            </a:r>
            <a:r>
              <a:rPr lang="de-DE" sz="3300" dirty="0" err="1"/>
              <a:t>w</a:t>
            </a:r>
            <a:r>
              <a:rPr lang="de-DE" sz="3300" dirty="0"/>
              <a:t>/m/d)</a:t>
            </a:r>
          </a:p>
          <a:p>
            <a:r>
              <a:rPr lang="de-DE" sz="3300" dirty="0"/>
              <a:t>Schwimmen (</a:t>
            </a:r>
            <a:r>
              <a:rPr lang="de-DE" sz="3300" dirty="0" err="1"/>
              <a:t>w</a:t>
            </a:r>
            <a:r>
              <a:rPr lang="de-DE" sz="3300" dirty="0"/>
              <a:t>/m/d)</a:t>
            </a:r>
          </a:p>
          <a:p>
            <a:r>
              <a:rPr lang="de-DE" sz="3300" dirty="0"/>
              <a:t>Tischtennis (</a:t>
            </a:r>
            <a:r>
              <a:rPr lang="de-DE" sz="3300" dirty="0" err="1"/>
              <a:t>w</a:t>
            </a:r>
            <a:r>
              <a:rPr lang="de-DE" sz="3300" dirty="0"/>
              <a:t>/m/d)</a:t>
            </a:r>
          </a:p>
          <a:p>
            <a:endParaRPr lang="de-DE" dirty="0"/>
          </a:p>
          <a:p>
            <a:endParaRPr lang="de-DE" sz="3400" dirty="0"/>
          </a:p>
          <a:p>
            <a:pPr marL="0" indent="0" algn="l">
              <a:buNone/>
            </a:pPr>
            <a:r>
              <a:rPr lang="de-DE" sz="4400" u="sng" dirty="0">
                <a:solidFill>
                  <a:schemeClr val="tx1"/>
                </a:solidFill>
              </a:rPr>
              <a:t>Termin:</a:t>
            </a:r>
          </a:p>
          <a:p>
            <a:pPr marL="0" indent="0" algn="l">
              <a:buNone/>
            </a:pPr>
            <a:r>
              <a:rPr lang="de-DE" sz="2900" dirty="0">
                <a:solidFill>
                  <a:schemeClr val="tx1"/>
                </a:solidFill>
              </a:rPr>
              <a:t>Die  genauen Termine erhalten die </a:t>
            </a:r>
            <a:r>
              <a:rPr lang="de-DE" sz="2900" dirty="0" err="1">
                <a:solidFill>
                  <a:schemeClr val="tx1"/>
                </a:solidFill>
              </a:rPr>
              <a:t>Schüler:innen</a:t>
            </a:r>
            <a:r>
              <a:rPr lang="de-DE" sz="29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7500" lnSpcReduction="20000"/>
          </a:bodyPr>
          <a:lstStyle/>
          <a:p>
            <a:pPr marL="0" indent="0">
              <a:buNone/>
            </a:pPr>
            <a:r>
              <a:rPr lang="de-DE" sz="5500" b="1" dirty="0"/>
              <a:t>Schriftliche Prüfung</a:t>
            </a:r>
          </a:p>
          <a:p>
            <a:pPr marL="0" indent="0">
              <a:buNone/>
            </a:pPr>
            <a:endParaRPr lang="de-DE" dirty="0"/>
          </a:p>
          <a:p>
            <a:pPr marL="0" indent="0">
              <a:buNone/>
            </a:pPr>
            <a:r>
              <a:rPr lang="de-DE" sz="3300" dirty="0"/>
              <a:t>Inhalte aus den verschiedenen Sportarten, die im Lehrplan der 9. Jahrgangsstufe stehen, werden abgefragt.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lgn="l">
              <a:buNone/>
            </a:pPr>
            <a:r>
              <a:rPr lang="de-DE" sz="4400" u="sng" dirty="0">
                <a:solidFill>
                  <a:schemeClr val="tx1"/>
                </a:solidFill>
              </a:rPr>
              <a:t>Termin:</a:t>
            </a:r>
          </a:p>
          <a:p>
            <a:pPr marL="0" indent="0" algn="l">
              <a:buNone/>
            </a:pPr>
            <a:r>
              <a:rPr lang="de-DE" sz="2900" dirty="0">
                <a:solidFill>
                  <a:schemeClr val="tx1"/>
                </a:solidFill>
              </a:rPr>
              <a:t>Den  genauen Termin erhalten die </a:t>
            </a:r>
            <a:r>
              <a:rPr lang="de-DE" sz="2900" dirty="0" err="1">
                <a:solidFill>
                  <a:schemeClr val="tx1"/>
                </a:solidFill>
              </a:rPr>
              <a:t>Schüler:innen</a:t>
            </a:r>
            <a:r>
              <a:rPr lang="de-DE" sz="2900" dirty="0">
                <a:solidFill>
                  <a:schemeClr val="tx1"/>
                </a:solidFill>
              </a:rPr>
              <a:t> nach den Osterferien.</a:t>
            </a:r>
          </a:p>
          <a:p>
            <a:pPr marL="0" indent="0" algn="l">
              <a:buNone/>
            </a:pPr>
            <a:r>
              <a:rPr lang="de-DE" sz="2900" dirty="0"/>
              <a:t>Arbeitszeit 30 Minuten </a:t>
            </a:r>
            <a:endParaRPr lang="de-DE" sz="29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17</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2474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Musik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0000" lnSpcReduction="20000"/>
          </a:bodyPr>
          <a:lstStyle/>
          <a:p>
            <a:pPr marL="0" indent="0">
              <a:buNone/>
            </a:pPr>
            <a:r>
              <a:rPr lang="de-DE" sz="7500" b="1" dirty="0"/>
              <a:t>Praktische Prüfung</a:t>
            </a:r>
          </a:p>
          <a:p>
            <a:pPr marL="0" indent="0">
              <a:buNone/>
            </a:pPr>
            <a:endParaRPr lang="de-DE" dirty="0"/>
          </a:p>
          <a:p>
            <a:r>
              <a:rPr lang="de-DE" sz="4500" dirty="0"/>
              <a:t>Die praktische Prüfung besteht aus Gesang oder einem Vorspiel mit einem selber gewählten Instrument.</a:t>
            </a:r>
          </a:p>
          <a:p>
            <a:r>
              <a:rPr lang="de-DE" sz="4500" dirty="0"/>
              <a:t>Dafür müssen zu einem festgelegten Termin die Noten für 5 Stücke abgegeben werden, von denen die Prüfer 3 Stücke für die Prüfung auswählen. Welche dies sind, erfährt der Prüfling erst in der Prüfung.</a:t>
            </a:r>
          </a:p>
          <a:p>
            <a:r>
              <a:rPr lang="de-DE" sz="4500" dirty="0"/>
              <a:t>Nach dem Vorspiel werden Fragen zur Gehörbildung gestellt.</a:t>
            </a:r>
          </a:p>
          <a:p>
            <a:pPr marL="0" indent="0">
              <a:buNone/>
            </a:pPr>
            <a:endParaRPr lang="de-DE" dirty="0"/>
          </a:p>
          <a:p>
            <a:pPr marL="0" indent="0" algn="l">
              <a:buNone/>
            </a:pPr>
            <a:r>
              <a:rPr lang="de-DE" sz="5300" u="sng" dirty="0">
                <a:solidFill>
                  <a:schemeClr val="tx1"/>
                </a:solidFill>
              </a:rPr>
              <a:t>Termin:</a:t>
            </a:r>
          </a:p>
          <a:p>
            <a:pPr marL="0" indent="0">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a:t>
            </a:r>
            <a:r>
              <a:rPr lang="de-DE" sz="3600" dirty="0">
                <a:solidFill>
                  <a:schemeClr val="tx1"/>
                </a:solidFill>
              </a:rPr>
              <a:t>nach den Osterferien.</a:t>
            </a:r>
          </a:p>
          <a:p>
            <a:pPr marL="0" indent="0" algn="l">
              <a:buNone/>
            </a:pPr>
            <a:endParaRPr lang="de-DE" sz="3500" dirty="0">
              <a:solidFill>
                <a:schemeClr val="tx1"/>
              </a:solidFill>
            </a:endParaRP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0000" lnSpcReduction="20000"/>
          </a:bodyPr>
          <a:lstStyle/>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a:t>
            </a:r>
            <a:r>
              <a:rPr lang="de-DE" sz="3600" dirty="0">
                <a:solidFill>
                  <a:schemeClr val="tx1"/>
                </a:solidFill>
              </a:rPr>
              <a:t>nach den Osterferien.</a:t>
            </a:r>
          </a:p>
          <a:p>
            <a:pPr marL="0" indent="0" algn="l">
              <a:buNone/>
            </a:pPr>
            <a:r>
              <a:rPr lang="de-DE" sz="3500" dirty="0"/>
              <a:t>Arbeitszeit 30 Minuten </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18</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2848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Kunst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32500" lnSpcReduction="20000"/>
          </a:bodyPr>
          <a:lstStyle/>
          <a:p>
            <a:pPr marL="0" indent="0">
              <a:buNone/>
            </a:pPr>
            <a:endParaRPr lang="de-DE" sz="7500" b="1" dirty="0"/>
          </a:p>
          <a:p>
            <a:pPr marL="0" indent="0">
              <a:buNone/>
            </a:pPr>
            <a:r>
              <a:rPr lang="de-DE" sz="7500" b="1" dirty="0"/>
              <a:t>Praktische Prüfung</a:t>
            </a:r>
          </a:p>
          <a:p>
            <a:pPr marL="0" indent="0">
              <a:buNone/>
            </a:pPr>
            <a:endParaRPr lang="de-DE" dirty="0"/>
          </a:p>
          <a:p>
            <a:r>
              <a:rPr lang="de-DE" sz="4500" dirty="0"/>
              <a:t>Jeder Prüfling kann aus drei Themen auswählen</a:t>
            </a:r>
          </a:p>
          <a:p>
            <a:r>
              <a:rPr lang="de-DE" sz="4500" dirty="0"/>
              <a:t>Es kommen verschiedene Techniken zum Einsatz (Kohle, Bleistift, Wasserfarben, Kreiden, ...)</a:t>
            </a:r>
          </a:p>
          <a:p>
            <a:endParaRPr lang="de-DE" sz="4500" dirty="0"/>
          </a:p>
          <a:p>
            <a:endParaRPr lang="de-DE" sz="4500" dirty="0"/>
          </a:p>
          <a:p>
            <a:pPr marL="0" indent="0">
              <a:buNone/>
            </a:pPr>
            <a:endParaRPr lang="de-DE" sz="4500" dirty="0"/>
          </a:p>
          <a:p>
            <a:pPr marL="0" indent="0">
              <a:buNone/>
            </a:pPr>
            <a:endParaRPr lang="de-DE" sz="4500" dirty="0"/>
          </a:p>
          <a:p>
            <a:pPr marL="0" indent="0">
              <a:buNone/>
            </a:pPr>
            <a:endParaRPr lang="de-DE"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a:t>
            </a:r>
            <a:r>
              <a:rPr lang="de-DE" sz="3500" dirty="0" err="1"/>
              <a:t>:i</a:t>
            </a:r>
            <a:r>
              <a:rPr lang="de-DE" sz="3500" dirty="0" err="1">
                <a:solidFill>
                  <a:schemeClr val="tx1"/>
                </a:solidFill>
              </a:rPr>
              <a:t>nnen</a:t>
            </a:r>
            <a:r>
              <a:rPr lang="de-DE" sz="3500" dirty="0">
                <a:solidFill>
                  <a:schemeClr val="tx1"/>
                </a:solidFill>
              </a:rPr>
              <a:t> </a:t>
            </a:r>
            <a:r>
              <a:rPr lang="de-DE" sz="3600" dirty="0">
                <a:solidFill>
                  <a:schemeClr val="tx1"/>
                </a:solidFill>
              </a:rPr>
              <a:t>nach den Osterferien.</a:t>
            </a:r>
          </a:p>
          <a:p>
            <a:pPr marL="0" indent="0" algn="l">
              <a:buNone/>
            </a:pPr>
            <a:r>
              <a:rPr lang="de-DE" sz="3500" dirty="0"/>
              <a:t>Arbeitszeit 150 Minuten</a:t>
            </a:r>
            <a:endParaRPr lang="de-DE" sz="3500" dirty="0">
              <a:solidFill>
                <a:schemeClr val="tx1"/>
              </a:solidFill>
            </a:endParaRP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32500" lnSpcReduction="20000"/>
          </a:bodyPr>
          <a:lstStyle/>
          <a:p>
            <a:pPr marL="0" indent="0">
              <a:buNone/>
            </a:pPr>
            <a:endParaRPr lang="de-DE" sz="7500" b="1" dirty="0"/>
          </a:p>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buNone/>
            </a:pPr>
            <a:r>
              <a:rPr lang="de-DE" sz="3500" dirty="0">
                <a:solidFill>
                  <a:schemeClr val="tx1"/>
                </a:solidFill>
              </a:rPr>
              <a:t>Den  genauen Termin erhalten die </a:t>
            </a:r>
            <a:r>
              <a:rPr lang="de-DE" sz="3500" dirty="0" err="1">
                <a:solidFill>
                  <a:schemeClr val="tx1"/>
                </a:solidFill>
              </a:rPr>
              <a:t>Schüler:innen</a:t>
            </a:r>
            <a:r>
              <a:rPr lang="de-DE" sz="3600" dirty="0" err="1">
                <a:solidFill>
                  <a:schemeClr val="tx1"/>
                </a:solidFill>
              </a:rPr>
              <a:t>nach</a:t>
            </a:r>
            <a:r>
              <a:rPr lang="de-DE" sz="3600" dirty="0">
                <a:solidFill>
                  <a:schemeClr val="tx1"/>
                </a:solidFill>
              </a:rPr>
              <a:t> den Osterferien.</a:t>
            </a:r>
          </a:p>
          <a:p>
            <a:pPr marL="0" indent="0" algn="l">
              <a:buNone/>
            </a:pPr>
            <a:endParaRPr lang="de-DE" sz="3500" dirty="0">
              <a:solidFill>
                <a:schemeClr val="tx1"/>
              </a:solidFill>
            </a:endParaRPr>
          </a:p>
          <a:p>
            <a:pPr marL="0" indent="0" algn="l">
              <a:buNone/>
            </a:pPr>
            <a:r>
              <a:rPr lang="de-DE" sz="3500" dirty="0"/>
              <a:t>Arbeitszeit 30 Minuten</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19</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679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647564" y="2116293"/>
            <a:ext cx="7848872" cy="4248472"/>
          </a:xfrm>
          <a:solidFill>
            <a:schemeClr val="accent3">
              <a:lumMod val="60000"/>
              <a:lumOff val="40000"/>
            </a:schemeClr>
          </a:solidFill>
        </p:spPr>
        <p:txBody>
          <a:bodyPr>
            <a:normAutofit/>
          </a:bodyPr>
          <a:lstStyle/>
          <a:p>
            <a:pPr algn="l"/>
            <a:r>
              <a:rPr lang="de-DE" b="1" dirty="0">
                <a:solidFill>
                  <a:schemeClr val="tx1"/>
                </a:solidFill>
              </a:rPr>
              <a:t>Prüfungsfächer (Schüler der 9a und 9b)</a:t>
            </a:r>
          </a:p>
          <a:p>
            <a:pPr algn="l"/>
            <a:endParaRPr lang="de-DE" sz="2200" dirty="0">
              <a:solidFill>
                <a:schemeClr val="tx1"/>
              </a:solidFill>
            </a:endParaRPr>
          </a:p>
          <a:p>
            <a:pPr algn="l"/>
            <a:r>
              <a:rPr lang="de-DE" sz="2200" dirty="0">
                <a:solidFill>
                  <a:schemeClr val="tx1"/>
                </a:solidFill>
              </a:rPr>
              <a:t>Die Prüfung umfasst für alle Prüflinge folgende </a:t>
            </a:r>
            <a:r>
              <a:rPr lang="de-DE" sz="2200" u="sng" dirty="0">
                <a:solidFill>
                  <a:schemeClr val="tx1"/>
                </a:solidFill>
              </a:rPr>
              <a:t>Pflichtfächer</a:t>
            </a:r>
            <a:r>
              <a:rPr lang="de-DE" sz="2200" dirty="0">
                <a:solidFill>
                  <a:schemeClr val="tx1"/>
                </a:solidFill>
              </a:rPr>
              <a:t>:</a:t>
            </a:r>
          </a:p>
          <a:p>
            <a:pPr algn="l"/>
            <a:endParaRPr lang="de-DE" sz="1200" dirty="0">
              <a:solidFill>
                <a:schemeClr val="tx1"/>
              </a:solidFill>
            </a:endParaRPr>
          </a:p>
          <a:p>
            <a:pPr marL="457200" indent="-457200" algn="l">
              <a:buFontTx/>
              <a:buChar char="-"/>
            </a:pPr>
            <a:r>
              <a:rPr lang="de-DE" sz="2200" dirty="0">
                <a:solidFill>
                  <a:schemeClr val="tx1"/>
                </a:solidFill>
              </a:rPr>
              <a:t>Deutsch bzw. Deutsch als Zweitsprache</a:t>
            </a:r>
          </a:p>
          <a:p>
            <a:pPr marL="457200" indent="-457200" algn="l">
              <a:buFontTx/>
              <a:buChar char="-"/>
            </a:pPr>
            <a:r>
              <a:rPr lang="de-DE" sz="2200" dirty="0">
                <a:solidFill>
                  <a:schemeClr val="tx1"/>
                </a:solidFill>
              </a:rPr>
              <a:t>Mathematik</a:t>
            </a:r>
          </a:p>
          <a:p>
            <a:pPr marL="457200" indent="-457200" algn="l">
              <a:buFontTx/>
              <a:buChar char="-"/>
            </a:pPr>
            <a:r>
              <a:rPr lang="de-DE" sz="2200" dirty="0">
                <a:solidFill>
                  <a:schemeClr val="tx1"/>
                </a:solidFill>
              </a:rPr>
              <a:t>Projektprüfung: Kombination aus </a:t>
            </a:r>
          </a:p>
          <a:p>
            <a:pPr algn="l"/>
            <a:r>
              <a:rPr lang="de-DE" sz="2200" dirty="0">
                <a:solidFill>
                  <a:schemeClr val="tx1"/>
                </a:solidFill>
              </a:rPr>
              <a:t>       </a:t>
            </a:r>
            <a:r>
              <a:rPr lang="de-DE" sz="2200" dirty="0">
                <a:solidFill>
                  <a:schemeClr val="tx1"/>
                </a:solidFill>
                <a:sym typeface="Wingdings" panose="05000000000000000000" pitchFamily="2" charset="2"/>
              </a:rPr>
              <a:t> </a:t>
            </a:r>
            <a:r>
              <a:rPr lang="de-DE" sz="2200" dirty="0">
                <a:solidFill>
                  <a:schemeClr val="tx1"/>
                </a:solidFill>
              </a:rPr>
              <a:t>Ernährung und Soziales + </a:t>
            </a:r>
            <a:r>
              <a:rPr lang="de-DE" sz="2200" dirty="0" err="1">
                <a:solidFill>
                  <a:schemeClr val="tx1"/>
                </a:solidFill>
              </a:rPr>
              <a:t>WiB</a:t>
            </a:r>
            <a:r>
              <a:rPr lang="de-DE" sz="2200" dirty="0">
                <a:solidFill>
                  <a:schemeClr val="tx1"/>
                </a:solidFill>
              </a:rPr>
              <a:t>,            </a:t>
            </a:r>
          </a:p>
          <a:p>
            <a:pPr algn="l"/>
            <a:r>
              <a:rPr lang="de-DE" sz="2200" dirty="0">
                <a:solidFill>
                  <a:schemeClr val="tx1"/>
                </a:solidFill>
              </a:rPr>
              <a:t>       </a:t>
            </a:r>
            <a:r>
              <a:rPr lang="de-DE" sz="2200" dirty="0">
                <a:solidFill>
                  <a:schemeClr val="tx1"/>
                </a:solidFill>
                <a:sym typeface="Wingdings" panose="05000000000000000000" pitchFamily="2" charset="2"/>
              </a:rPr>
              <a:t> </a:t>
            </a:r>
            <a:r>
              <a:rPr lang="de-DE" sz="2200" dirty="0">
                <a:solidFill>
                  <a:schemeClr val="tx1"/>
                </a:solidFill>
              </a:rPr>
              <a:t>Wirtschaft und Kommunikation + </a:t>
            </a:r>
            <a:r>
              <a:rPr lang="de-DE" sz="2200" dirty="0" err="1">
                <a:solidFill>
                  <a:schemeClr val="tx1"/>
                </a:solidFill>
              </a:rPr>
              <a:t>WiB</a:t>
            </a:r>
            <a:endParaRPr lang="de-DE" sz="2200" dirty="0">
              <a:solidFill>
                <a:schemeClr val="tx1"/>
              </a:solidFill>
            </a:endParaRPr>
          </a:p>
          <a:p>
            <a:pPr algn="l"/>
            <a:r>
              <a:rPr lang="de-DE" sz="2200" dirty="0">
                <a:solidFill>
                  <a:schemeClr val="tx1"/>
                </a:solidFill>
              </a:rPr>
              <a:t>       </a:t>
            </a:r>
            <a:r>
              <a:rPr lang="de-DE" sz="2200" dirty="0">
                <a:solidFill>
                  <a:schemeClr val="tx1"/>
                </a:solidFill>
                <a:sym typeface="Wingdings" panose="05000000000000000000" pitchFamily="2" charset="2"/>
              </a:rPr>
              <a:t> </a:t>
            </a:r>
            <a:r>
              <a:rPr lang="de-DE" sz="2200" dirty="0">
                <a:solidFill>
                  <a:schemeClr val="tx1"/>
                </a:solidFill>
              </a:rPr>
              <a:t>Technik + </a:t>
            </a:r>
            <a:r>
              <a:rPr lang="de-DE" sz="2200" dirty="0" err="1">
                <a:solidFill>
                  <a:schemeClr val="tx1"/>
                </a:solidFill>
              </a:rPr>
              <a:t>WiB</a:t>
            </a:r>
            <a:endParaRPr lang="de-DE" sz="2200" dirty="0">
              <a:solidFill>
                <a:schemeClr val="tx1"/>
              </a:solidFill>
            </a:endParaRPr>
          </a:p>
          <a:p>
            <a:pPr algn="l"/>
            <a:endParaRPr lang="de-DE" sz="2200" dirty="0">
              <a:solidFill>
                <a:schemeClr val="tx1"/>
              </a:solidFill>
            </a:endParaRPr>
          </a:p>
          <a:p>
            <a:pPr algn="l"/>
            <a:endParaRPr lang="de-DE" sz="2200" dirty="0">
              <a:solidFill>
                <a:schemeClr val="tx1"/>
              </a:solidFill>
            </a:endParaRP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2939519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Informatik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25000" lnSpcReduction="20000"/>
          </a:bodyPr>
          <a:lstStyle/>
          <a:p>
            <a:pPr marL="0" indent="0">
              <a:buNone/>
            </a:pPr>
            <a:endParaRPr lang="de-DE" sz="9200" b="1" dirty="0"/>
          </a:p>
          <a:p>
            <a:pPr marL="0" indent="0">
              <a:buNone/>
            </a:pPr>
            <a:r>
              <a:rPr lang="de-DE" sz="12000" b="1" dirty="0"/>
              <a:t>Praktische Prüfung</a:t>
            </a:r>
          </a:p>
          <a:p>
            <a:pPr marL="0" indent="0">
              <a:buNone/>
            </a:pPr>
            <a:endParaRPr lang="de-DE" dirty="0"/>
          </a:p>
          <a:p>
            <a:pPr marL="0" indent="0">
              <a:buNone/>
            </a:pPr>
            <a:r>
              <a:rPr lang="de-DE" sz="7200" dirty="0">
                <a:solidFill>
                  <a:schemeClr val="tx1"/>
                </a:solidFill>
              </a:rPr>
              <a:t>Der im Unterricht behandelte Jahresstoff der Jahrgangsstufen 8 und 9 wird in der Prüfung abgefragt.</a:t>
            </a:r>
          </a:p>
          <a:p>
            <a:r>
              <a:rPr lang="de-DE" sz="7200" dirty="0"/>
              <a:t>Excel</a:t>
            </a:r>
          </a:p>
          <a:p>
            <a:r>
              <a:rPr lang="de-DE" sz="7200" dirty="0">
                <a:solidFill>
                  <a:schemeClr val="tx1"/>
                </a:solidFill>
              </a:rPr>
              <a:t>Programmierung</a:t>
            </a:r>
          </a:p>
          <a:p>
            <a:pPr marL="0" indent="0">
              <a:buNone/>
            </a:pPr>
            <a:endParaRPr lang="de-DE" sz="7200" dirty="0"/>
          </a:p>
          <a:p>
            <a:endParaRPr lang="de-DE" sz="7200" dirty="0"/>
          </a:p>
          <a:p>
            <a:endParaRPr lang="de-DE" sz="7200" dirty="0"/>
          </a:p>
          <a:p>
            <a:endParaRPr lang="de-DE" sz="7200" dirty="0"/>
          </a:p>
          <a:p>
            <a:pPr marL="0" indent="0">
              <a:buNone/>
            </a:pPr>
            <a:endParaRPr lang="de-DE" sz="7200" dirty="0"/>
          </a:p>
          <a:p>
            <a:pPr marL="0" indent="0" algn="l">
              <a:buNone/>
            </a:pPr>
            <a:r>
              <a:rPr lang="de-DE" sz="7200" u="sng" dirty="0">
                <a:solidFill>
                  <a:schemeClr val="tx1"/>
                </a:solidFill>
              </a:rPr>
              <a:t>Termin:</a:t>
            </a:r>
          </a:p>
          <a:p>
            <a:pPr marL="0" indent="0">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a:p>
            <a:pPr marL="0" indent="0" algn="l">
              <a:buNone/>
            </a:pPr>
            <a:endParaRPr lang="de-DE" sz="7200" dirty="0">
              <a:solidFill>
                <a:schemeClr val="tx1"/>
              </a:solidFill>
            </a:endParaRP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25000" lnSpcReduction="20000"/>
          </a:bodyPr>
          <a:lstStyle/>
          <a:p>
            <a:pPr marL="0" indent="0">
              <a:buNone/>
            </a:pPr>
            <a:endParaRPr lang="de-DE" sz="9200" b="1" dirty="0"/>
          </a:p>
          <a:p>
            <a:pPr marL="0" indent="0">
              <a:buNone/>
            </a:pPr>
            <a:r>
              <a:rPr lang="de-DE" sz="12000" b="1" dirty="0"/>
              <a:t>Schriftliche Prüfung</a:t>
            </a:r>
          </a:p>
          <a:p>
            <a:pPr marL="0" indent="0">
              <a:buNone/>
            </a:pPr>
            <a:endParaRPr lang="de-DE" dirty="0"/>
          </a:p>
          <a:p>
            <a:pPr marL="0" indent="0">
              <a:buNone/>
            </a:pPr>
            <a:r>
              <a:rPr lang="de-DE" sz="7200" dirty="0">
                <a:solidFill>
                  <a:schemeClr val="tx1"/>
                </a:solidFill>
              </a:rPr>
              <a:t>Der im Unterricht behandelte Jahresstoff der Jahrgangsstufen 8 und 9 wird in der Prüfung abgefragt.</a:t>
            </a:r>
          </a:p>
          <a:p>
            <a:pPr marL="0" indent="0">
              <a:buNone/>
            </a:pPr>
            <a:endParaRPr lang="de-DE" sz="7200" dirty="0"/>
          </a:p>
          <a:p>
            <a:endParaRPr lang="de-DE" sz="7200" dirty="0"/>
          </a:p>
          <a:p>
            <a:endParaRPr lang="de-DE" sz="7200" dirty="0"/>
          </a:p>
          <a:p>
            <a:pPr marL="0" indent="0">
              <a:buNone/>
            </a:pPr>
            <a:endParaRPr lang="de-DE" sz="7200" dirty="0"/>
          </a:p>
          <a:p>
            <a:pPr marL="0" indent="0" algn="l">
              <a:buNone/>
            </a:pPr>
            <a:r>
              <a:rPr lang="de-DE" sz="7200" u="sng" dirty="0">
                <a:solidFill>
                  <a:schemeClr val="tx1"/>
                </a:solidFill>
              </a:rPr>
              <a:t>Termin:</a:t>
            </a:r>
          </a:p>
          <a:p>
            <a:pPr marL="0" indent="0">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a:p>
            <a:pPr marL="0" indent="0" algn="l">
              <a:buNone/>
            </a:pPr>
            <a:endParaRPr lang="de-DE" sz="7200" dirty="0">
              <a:solidFill>
                <a:schemeClr val="tx1"/>
              </a:solidFill>
            </a:endParaRPr>
          </a:p>
          <a:p>
            <a:pPr marL="0" indent="0" algn="l">
              <a:buNone/>
            </a:pPr>
            <a:endParaRPr lang="de-DE" sz="7200" dirty="0">
              <a:solidFill>
                <a:schemeClr val="tx1"/>
              </a:solidFill>
            </a:endParaRPr>
          </a:p>
          <a:p>
            <a:pPr marL="0" indent="0" algn="l">
              <a:buNone/>
            </a:pPr>
            <a:r>
              <a:rPr lang="de-DE" sz="7200" dirty="0"/>
              <a:t>Gesamtarbeitszeit 150 Minuten</a:t>
            </a:r>
            <a:endParaRPr lang="de-DE" sz="72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20</a:t>
            </a:fld>
            <a:endParaRPr lang="de-DE" dirty="0"/>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024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accent6">
              <a:lumMod val="60000"/>
              <a:lumOff val="40000"/>
            </a:schemeClr>
          </a:solidFill>
        </p:spPr>
        <p:txBody>
          <a:bodyPr>
            <a:normAutofit/>
          </a:bodyPr>
          <a:lstStyle/>
          <a:p>
            <a:r>
              <a:rPr lang="de-DE"/>
              <a:t>Buchführung</a:t>
            </a:r>
          </a:p>
        </p:txBody>
      </p:sp>
      <p:sp>
        <p:nvSpPr>
          <p:cNvPr id="3" name="Untertitel 2"/>
          <p:cNvSpPr>
            <a:spLocks noGrp="1"/>
          </p:cNvSpPr>
          <p:nvPr>
            <p:ph type="subTitle" idx="1"/>
          </p:nvPr>
        </p:nvSpPr>
        <p:spPr>
          <a:xfrm>
            <a:off x="611560" y="2204864"/>
            <a:ext cx="7776864" cy="3960440"/>
          </a:xfrm>
        </p:spPr>
        <p:txBody>
          <a:bodyPr>
            <a:normAutofit/>
          </a:bodyPr>
          <a:lstStyle/>
          <a:p>
            <a:r>
              <a:rPr lang="de-DE" sz="3000" b="1" dirty="0">
                <a:solidFill>
                  <a:srgbClr val="FF0000"/>
                </a:solidFill>
              </a:rPr>
              <a:t>Wird in diesem Jahr nicht angeboten, </a:t>
            </a:r>
          </a:p>
          <a:p>
            <a:r>
              <a:rPr lang="de-DE" sz="3000" b="1" dirty="0">
                <a:solidFill>
                  <a:srgbClr val="FF0000"/>
                </a:solidFill>
              </a:rPr>
              <a:t>da es keinen Kurs dazu gibt!</a:t>
            </a:r>
          </a:p>
          <a:p>
            <a:pPr algn="l"/>
            <a:endParaRPr lang="de-DE" sz="3000" b="1" dirty="0">
              <a:solidFill>
                <a:schemeClr val="tx1"/>
              </a:solidFill>
            </a:endParaRPr>
          </a:p>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595980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accent6">
              <a:lumMod val="60000"/>
              <a:lumOff val="40000"/>
            </a:schemeClr>
          </a:solidFill>
        </p:spPr>
        <p:txBody>
          <a:bodyPr>
            <a:normAutofit fontScale="90000"/>
          </a:bodyPr>
          <a:lstStyle/>
          <a:p>
            <a:r>
              <a:rPr lang="de-DE" dirty="0"/>
              <a:t>Informatik und digitales Gestalten (</a:t>
            </a:r>
            <a:r>
              <a:rPr lang="de-DE" dirty="0" err="1"/>
              <a:t>IdiG</a:t>
            </a:r>
            <a:r>
              <a:rPr lang="de-DE"/>
              <a:t>)</a:t>
            </a:r>
            <a:endParaRPr lang="de-DE" dirty="0"/>
          </a:p>
        </p:txBody>
      </p:sp>
      <p:sp>
        <p:nvSpPr>
          <p:cNvPr id="3" name="Untertitel 2"/>
          <p:cNvSpPr>
            <a:spLocks noGrp="1"/>
          </p:cNvSpPr>
          <p:nvPr>
            <p:ph type="subTitle" idx="1"/>
          </p:nvPr>
        </p:nvSpPr>
        <p:spPr>
          <a:xfrm>
            <a:off x="611560" y="2204864"/>
            <a:ext cx="7776864" cy="3960440"/>
          </a:xfrm>
        </p:spPr>
        <p:txBody>
          <a:bodyPr>
            <a:normAutofit/>
          </a:bodyPr>
          <a:lstStyle/>
          <a:p>
            <a:r>
              <a:rPr lang="de-DE" sz="3000" b="1" dirty="0">
                <a:solidFill>
                  <a:srgbClr val="FF0000"/>
                </a:solidFill>
              </a:rPr>
              <a:t>Wird in diesem Jahr nicht angeboten, </a:t>
            </a:r>
          </a:p>
          <a:p>
            <a:r>
              <a:rPr lang="de-DE" sz="3000" b="1" dirty="0">
                <a:solidFill>
                  <a:srgbClr val="FF0000"/>
                </a:solidFill>
              </a:rPr>
              <a:t>da es keinen Kurs dazu gibt!</a:t>
            </a:r>
          </a:p>
          <a:p>
            <a:pPr algn="l"/>
            <a:endParaRPr lang="de-DE" sz="3000" b="1" dirty="0">
              <a:solidFill>
                <a:schemeClr val="tx1"/>
              </a:solidFill>
            </a:endParaRPr>
          </a:p>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52280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fontScale="90000"/>
          </a:bodyPr>
          <a:lstStyle/>
          <a:p>
            <a:r>
              <a:rPr lang="de-DE"/>
              <a:t>Abschlussbewertung (1)</a:t>
            </a:r>
          </a:p>
        </p:txBody>
      </p:sp>
      <p:sp>
        <p:nvSpPr>
          <p:cNvPr id="3" name="Untertitel 2"/>
          <p:cNvSpPr>
            <a:spLocks noGrp="1"/>
          </p:cNvSpPr>
          <p:nvPr>
            <p:ph type="subTitle" idx="1"/>
          </p:nvPr>
        </p:nvSpPr>
        <p:spPr>
          <a:xfrm>
            <a:off x="611560" y="2204864"/>
            <a:ext cx="7776864" cy="3888432"/>
          </a:xfrm>
        </p:spPr>
        <p:txBody>
          <a:bodyPr>
            <a:normAutofit/>
          </a:bodyPr>
          <a:lstStyle/>
          <a:p>
            <a:pPr algn="l"/>
            <a:endParaRPr lang="de-DE" sz="140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17.09.23</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8" name="Tabelle 7">
            <a:extLst>
              <a:ext uri="{FF2B5EF4-FFF2-40B4-BE49-F238E27FC236}">
                <a16:creationId xmlns:a16="http://schemas.microsoft.com/office/drawing/2014/main" id="{43AEFA86-AB67-427A-A8A5-5E831FBD4295}"/>
              </a:ext>
            </a:extLst>
          </p:cNvPr>
          <p:cNvGraphicFramePr>
            <a:graphicFrameLocks noGrp="1"/>
          </p:cNvGraphicFramePr>
          <p:nvPr>
            <p:extLst>
              <p:ext uri="{D42A27DB-BD31-4B8C-83A1-F6EECF244321}">
                <p14:modId xmlns:p14="http://schemas.microsoft.com/office/powerpoint/2010/main" val="916510309"/>
              </p:ext>
            </p:extLst>
          </p:nvPr>
        </p:nvGraphicFramePr>
        <p:xfrm>
          <a:off x="609041" y="2132856"/>
          <a:ext cx="4551551" cy="3560631"/>
        </p:xfrm>
        <a:graphic>
          <a:graphicData uri="http://schemas.openxmlformats.org/drawingml/2006/table">
            <a:tbl>
              <a:tblPr firstRow="1" firstCol="1" bandRow="1">
                <a:tableStyleId>{5940675A-B579-460E-94D1-54222C63F5DA}</a:tableStyleId>
              </a:tblPr>
              <a:tblGrid>
                <a:gridCol w="2692504">
                  <a:extLst>
                    <a:ext uri="{9D8B030D-6E8A-4147-A177-3AD203B41FA5}">
                      <a16:colId xmlns:a16="http://schemas.microsoft.com/office/drawing/2014/main" val="2877003090"/>
                    </a:ext>
                  </a:extLst>
                </a:gridCol>
                <a:gridCol w="946901">
                  <a:extLst>
                    <a:ext uri="{9D8B030D-6E8A-4147-A177-3AD203B41FA5}">
                      <a16:colId xmlns:a16="http://schemas.microsoft.com/office/drawing/2014/main" val="2200301548"/>
                    </a:ext>
                  </a:extLst>
                </a:gridCol>
                <a:gridCol w="912146">
                  <a:extLst>
                    <a:ext uri="{9D8B030D-6E8A-4147-A177-3AD203B41FA5}">
                      <a16:colId xmlns:a16="http://schemas.microsoft.com/office/drawing/2014/main" val="1162509025"/>
                    </a:ext>
                  </a:extLst>
                </a:gridCol>
              </a:tblGrid>
              <a:tr h="381496">
                <a:tc>
                  <a:txBody>
                    <a:bodyPr/>
                    <a:lstStyle/>
                    <a:p>
                      <a:r>
                        <a:rPr lang="de-DE" sz="2400" b="1">
                          <a:effectLst/>
                        </a:rPr>
                        <a:t>Fach</a:t>
                      </a:r>
                      <a:endParaRPr lang="de-DE"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gridSpan="2">
                  <a:txBody>
                    <a:bodyPr/>
                    <a:lstStyle/>
                    <a:p>
                      <a:pPr algn="ctr"/>
                      <a:r>
                        <a:rPr lang="de-DE" sz="2400" b="1">
                          <a:effectLst/>
                        </a:rPr>
                        <a:t>Wertung</a:t>
                      </a:r>
                      <a:endParaRPr lang="de-DE"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hMerge="1">
                  <a:txBody>
                    <a:bodyPr/>
                    <a:lstStyle/>
                    <a:p>
                      <a:endParaRPr lang="de-DE"/>
                    </a:p>
                  </a:txBody>
                  <a:tcPr/>
                </a:tc>
                <a:extLst>
                  <a:ext uri="{0D108BD9-81ED-4DB2-BD59-A6C34878D82A}">
                    <a16:rowId xmlns:a16="http://schemas.microsoft.com/office/drawing/2014/main" val="2348901014"/>
                  </a:ext>
                </a:extLst>
              </a:tr>
              <a:tr h="445079">
                <a:tc>
                  <a:txBody>
                    <a:bodyPr/>
                    <a:lstStyle/>
                    <a:p>
                      <a:r>
                        <a:rPr lang="de-DE" sz="14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400">
                          <a:effectLst/>
                        </a:rPr>
                        <a:t>Jahresfort-gangsnote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400">
                          <a:effectLst/>
                        </a:rPr>
                        <a:t>Prüfungs-</a:t>
                      </a:r>
                      <a:endParaRPr lang="de-DE" sz="1100">
                        <a:effectLst/>
                      </a:endParaRPr>
                    </a:p>
                    <a:p>
                      <a:pPr algn="ctr"/>
                      <a:r>
                        <a:rPr lang="de-DE" sz="1400">
                          <a:effectLst/>
                        </a:rPr>
                        <a:t>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5508724"/>
                  </a:ext>
                </a:extLst>
              </a:tr>
              <a:tr h="794784">
                <a:tc>
                  <a:txBody>
                    <a:bodyPr/>
                    <a:lstStyle/>
                    <a:p>
                      <a:r>
                        <a:rPr lang="de-DE" sz="1800">
                          <a:effectLst/>
                        </a:rPr>
                        <a:t>Deutsch</a:t>
                      </a:r>
                      <a:endParaRPr lang="de-DE" sz="1100">
                        <a:effectLst/>
                      </a:endParaRPr>
                    </a:p>
                    <a:p>
                      <a:r>
                        <a:rPr lang="de-DE" sz="1400">
                          <a:effectLst/>
                        </a:rPr>
                        <a:t>oder</a:t>
                      </a:r>
                      <a:endParaRPr lang="de-DE" sz="1100">
                        <a:effectLst/>
                      </a:endParaRPr>
                    </a:p>
                    <a:p>
                      <a:r>
                        <a:rPr lang="de-DE" sz="1800">
                          <a:effectLst/>
                        </a:rPr>
                        <a:t>Deutsch als Zweitsprache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2099032902"/>
                  </a:ext>
                </a:extLst>
              </a:tr>
              <a:tr h="286122">
                <a:tc>
                  <a:txBody>
                    <a:bodyPr/>
                    <a:lstStyle/>
                    <a:p>
                      <a:r>
                        <a:rPr lang="de-DE" sz="1800">
                          <a:effectLst/>
                        </a:rPr>
                        <a:t>Mathematik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29361"/>
                  </a:ext>
                </a:extLst>
              </a:tr>
              <a:tr h="858366">
                <a:tc>
                  <a:txBody>
                    <a:bodyPr/>
                    <a:lstStyle/>
                    <a:p>
                      <a:r>
                        <a:rPr lang="de-DE" sz="1800">
                          <a:effectLst/>
                        </a:rPr>
                        <a:t>Projektprüfung</a:t>
                      </a:r>
                      <a:endParaRPr lang="de-DE" sz="1100">
                        <a:effectLst/>
                      </a:endParaRPr>
                    </a:p>
                    <a:p>
                      <a:pPr marL="342900" lvl="0" indent="-342900">
                        <a:buFont typeface="Calibri" panose="020F0502020204030204" pitchFamily="34" charset="0"/>
                        <a:buChar char="-"/>
                      </a:pPr>
                      <a:r>
                        <a:rPr lang="de-DE" sz="1800">
                          <a:effectLst/>
                        </a:rPr>
                        <a:t>Wahlpflichtfach</a:t>
                      </a:r>
                      <a:endParaRPr lang="de-DE" sz="1100">
                        <a:effectLst/>
                      </a:endParaRPr>
                    </a:p>
                    <a:p>
                      <a:pPr marL="342900" lvl="0" indent="-342900">
                        <a:buFont typeface="Calibri" panose="020F0502020204030204" pitchFamily="34" charset="0"/>
                        <a:buChar char="-"/>
                      </a:pPr>
                      <a:r>
                        <a:rPr lang="de-DE" sz="1800" err="1">
                          <a:effectLst/>
                          <a:latin typeface="Calibri" panose="020F0502020204030204" pitchFamily="34" charset="0"/>
                          <a:ea typeface="Calibri" panose="020F0502020204030204" pitchFamily="34" charset="0"/>
                          <a:cs typeface="Times New Roman" panose="02020603050405020304" pitchFamily="18" charset="0"/>
                        </a:rPr>
                        <a:t>WiB</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1 x</a:t>
                      </a:r>
                      <a:endParaRPr lang="de-DE" sz="1100">
                        <a:effectLst/>
                      </a:endParaRPr>
                    </a:p>
                    <a:p>
                      <a:pPr algn="ct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2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26946751"/>
                  </a:ext>
                </a:extLst>
              </a:tr>
              <a:tr h="794784">
                <a:tc>
                  <a:txBody>
                    <a:bodyPr/>
                    <a:lstStyle/>
                    <a:p>
                      <a:r>
                        <a:rPr lang="de-DE" sz="1800">
                          <a:effectLst/>
                        </a:rPr>
                        <a:t>Englisch</a:t>
                      </a:r>
                      <a:endParaRPr lang="de-DE" sz="1100">
                        <a:effectLst/>
                      </a:endParaRPr>
                    </a:p>
                    <a:p>
                      <a:r>
                        <a:rPr lang="de-DE" sz="1400">
                          <a:effectLst/>
                        </a:rPr>
                        <a:t>oder </a:t>
                      </a:r>
                      <a:endParaRPr lang="de-DE" sz="1100">
                        <a:effectLst/>
                      </a:endParaRPr>
                    </a:p>
                    <a:p>
                      <a:r>
                        <a:rPr lang="de-DE" sz="1800">
                          <a:effectLst/>
                        </a:rPr>
                        <a:t>Muttersprache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180717"/>
                  </a:ext>
                </a:extLst>
              </a:tr>
            </a:tbl>
          </a:graphicData>
        </a:graphic>
      </p:graphicFrame>
      <p:sp>
        <p:nvSpPr>
          <p:cNvPr id="9" name="Textfeld 8">
            <a:extLst>
              <a:ext uri="{FF2B5EF4-FFF2-40B4-BE49-F238E27FC236}">
                <a16:creationId xmlns:a16="http://schemas.microsoft.com/office/drawing/2014/main" id="{41E9A263-A640-4237-AD18-D78C900CCC2D}"/>
              </a:ext>
            </a:extLst>
          </p:cNvPr>
          <p:cNvSpPr txBox="1"/>
          <p:nvPr/>
        </p:nvSpPr>
        <p:spPr>
          <a:xfrm>
            <a:off x="5652120" y="2132856"/>
            <a:ext cx="2666815" cy="2308324"/>
          </a:xfrm>
          <a:prstGeom prst="rect">
            <a:avLst/>
          </a:prstGeom>
          <a:solidFill>
            <a:schemeClr val="accent6">
              <a:lumMod val="40000"/>
              <a:lumOff val="60000"/>
            </a:schemeClr>
          </a:solidFill>
          <a:ln w="12700">
            <a:solidFill>
              <a:schemeClr val="tx1"/>
            </a:solidFill>
          </a:ln>
        </p:spPr>
        <p:txBody>
          <a:bodyPr wrap="square" rtlCol="0">
            <a:spAutoFit/>
          </a:bodyPr>
          <a:lstStyle/>
          <a:p>
            <a:r>
              <a:rPr lang="de-DE" dirty="0"/>
              <a:t>Bei M- Schüler, die ohne Zwischenzeugnisnoten den </a:t>
            </a:r>
            <a:r>
              <a:rPr lang="de-DE" dirty="0" err="1"/>
              <a:t>Quali</a:t>
            </a:r>
            <a:r>
              <a:rPr lang="de-DE" dirty="0"/>
              <a:t> mitschreiben, zählen nur die Prüfungs-noten bei der Berechnung des Endschnittes.</a:t>
            </a:r>
          </a:p>
          <a:p>
            <a:r>
              <a:rPr lang="de-DE" dirty="0"/>
              <a:t>Dies gilt auch für externe </a:t>
            </a:r>
            <a:r>
              <a:rPr lang="de-DE" dirty="0" err="1"/>
              <a:t>Teilnehmer:innen</a:t>
            </a:r>
            <a:r>
              <a:rPr lang="de-DE" dirty="0"/>
              <a:t>.</a:t>
            </a:r>
          </a:p>
        </p:txBody>
      </p:sp>
    </p:spTree>
    <p:extLst>
      <p:ext uri="{BB962C8B-B14F-4D97-AF65-F5344CB8AC3E}">
        <p14:creationId xmlns:p14="http://schemas.microsoft.com/office/powerpoint/2010/main" val="1632239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fontScale="90000"/>
          </a:bodyPr>
          <a:lstStyle/>
          <a:p>
            <a:r>
              <a:rPr lang="de-DE"/>
              <a:t>Abschlussbewertung (2)</a:t>
            </a:r>
          </a:p>
        </p:txBody>
      </p:sp>
      <p:sp>
        <p:nvSpPr>
          <p:cNvPr id="4" name="Datumsplatzhalter 3"/>
          <p:cNvSpPr>
            <a:spLocks noGrp="1"/>
          </p:cNvSpPr>
          <p:nvPr>
            <p:ph type="dt" sz="half" idx="10"/>
          </p:nvPr>
        </p:nvSpPr>
        <p:spPr/>
        <p:txBody>
          <a:bodyPr/>
          <a:lstStyle/>
          <a:p>
            <a:fld id="{0C742367-D74F-480C-A4B1-BF4ACB86122A}" type="datetime1">
              <a:rPr lang="de-DE" smtClean="0"/>
              <a:pPr/>
              <a:t>17.09.23</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5" name="Tabelle 4">
            <a:extLst>
              <a:ext uri="{FF2B5EF4-FFF2-40B4-BE49-F238E27FC236}">
                <a16:creationId xmlns:a16="http://schemas.microsoft.com/office/drawing/2014/main" id="{2EE95504-FB56-4821-9ACD-20422BDF8561}"/>
              </a:ext>
            </a:extLst>
          </p:cNvPr>
          <p:cNvGraphicFramePr>
            <a:graphicFrameLocks noGrp="1"/>
          </p:cNvGraphicFramePr>
          <p:nvPr>
            <p:extLst>
              <p:ext uri="{D42A27DB-BD31-4B8C-83A1-F6EECF244321}">
                <p14:modId xmlns:p14="http://schemas.microsoft.com/office/powerpoint/2010/main" val="575462708"/>
              </p:ext>
            </p:extLst>
          </p:nvPr>
        </p:nvGraphicFramePr>
        <p:xfrm>
          <a:off x="628405" y="1964450"/>
          <a:ext cx="4406900" cy="3287082"/>
        </p:xfrm>
        <a:graphic>
          <a:graphicData uri="http://schemas.openxmlformats.org/drawingml/2006/table">
            <a:tbl>
              <a:tblPr firstRow="1" firstCol="1" bandRow="1">
                <a:tableStyleId>{5940675A-B579-460E-94D1-54222C63F5DA}</a:tableStyleId>
              </a:tblPr>
              <a:tblGrid>
                <a:gridCol w="2235200">
                  <a:extLst>
                    <a:ext uri="{9D8B030D-6E8A-4147-A177-3AD203B41FA5}">
                      <a16:colId xmlns:a16="http://schemas.microsoft.com/office/drawing/2014/main" val="1330507737"/>
                    </a:ext>
                  </a:extLst>
                </a:gridCol>
                <a:gridCol w="1139190">
                  <a:extLst>
                    <a:ext uri="{9D8B030D-6E8A-4147-A177-3AD203B41FA5}">
                      <a16:colId xmlns:a16="http://schemas.microsoft.com/office/drawing/2014/main" val="3971671828"/>
                    </a:ext>
                  </a:extLst>
                </a:gridCol>
                <a:gridCol w="1032510">
                  <a:extLst>
                    <a:ext uri="{9D8B030D-6E8A-4147-A177-3AD203B41FA5}">
                      <a16:colId xmlns:a16="http://schemas.microsoft.com/office/drawing/2014/main" val="3936440106"/>
                    </a:ext>
                  </a:extLst>
                </a:gridCol>
              </a:tblGrid>
              <a:tr h="0">
                <a:tc>
                  <a:txBody>
                    <a:bodyPr/>
                    <a:lstStyle/>
                    <a:p>
                      <a:pPr>
                        <a:lnSpc>
                          <a:spcPct val="107000"/>
                        </a:lnSpc>
                      </a:pPr>
                      <a:r>
                        <a:rPr lang="de-DE" sz="2400" b="1">
                          <a:effectLst/>
                        </a:rPr>
                        <a:t>Fach</a:t>
                      </a:r>
                      <a:endParaRPr lang="de-DE"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gridSpan="2">
                  <a:txBody>
                    <a:bodyPr/>
                    <a:lstStyle/>
                    <a:p>
                      <a:pPr algn="ctr">
                        <a:lnSpc>
                          <a:spcPct val="107000"/>
                        </a:lnSpc>
                      </a:pPr>
                      <a:r>
                        <a:rPr lang="de-DE" sz="2400" b="1">
                          <a:effectLst/>
                        </a:rPr>
                        <a:t>Wertung</a:t>
                      </a:r>
                      <a:endParaRPr lang="de-DE"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hMerge="1">
                  <a:txBody>
                    <a:bodyPr/>
                    <a:lstStyle/>
                    <a:p>
                      <a:endParaRPr lang="de-DE"/>
                    </a:p>
                  </a:txBody>
                  <a:tcPr/>
                </a:tc>
                <a:extLst>
                  <a:ext uri="{0D108BD9-81ED-4DB2-BD59-A6C34878D82A}">
                    <a16:rowId xmlns:a16="http://schemas.microsoft.com/office/drawing/2014/main" val="773491638"/>
                  </a:ext>
                </a:extLst>
              </a:tr>
              <a:tr h="0">
                <a:tc>
                  <a:txBody>
                    <a:bodyPr/>
                    <a:lstStyle/>
                    <a:p>
                      <a:pPr>
                        <a:lnSpc>
                          <a:spcPct val="107000"/>
                        </a:lnSpc>
                      </a:pPr>
                      <a:r>
                        <a:rPr lang="de-DE" sz="18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Jahresfort-gangsnote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Prüfungs-</a:t>
                      </a:r>
                      <a:endParaRPr lang="de-DE" sz="1100">
                        <a:effectLst/>
                      </a:endParaRPr>
                    </a:p>
                    <a:p>
                      <a:pPr algn="ctr">
                        <a:lnSpc>
                          <a:spcPct val="107000"/>
                        </a:lnSpc>
                      </a:pPr>
                      <a:r>
                        <a:rPr lang="de-DE" sz="1800" err="1">
                          <a:effectLst/>
                        </a:rPr>
                        <a:t>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335709429"/>
                  </a:ext>
                </a:extLst>
              </a:tr>
              <a:tr h="0">
                <a:tc>
                  <a:txBody>
                    <a:bodyPr/>
                    <a:lstStyle/>
                    <a:p>
                      <a:pPr>
                        <a:lnSpc>
                          <a:spcPct val="107000"/>
                        </a:lnSpc>
                      </a:pPr>
                      <a:r>
                        <a:rPr lang="de-DE" sz="1800">
                          <a:effectLst/>
                          <a:latin typeface="Calibri" panose="020F0502020204030204" pitchFamily="34" charset="0"/>
                          <a:ea typeface="Calibri" panose="020F0502020204030204" pitchFamily="34" charset="0"/>
                          <a:cs typeface="Times New Roman" panose="02020603050405020304" pitchFamily="18" charset="0"/>
                        </a:rPr>
                        <a:t>NT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4170617143"/>
                  </a:ext>
                </a:extLst>
              </a:tr>
              <a:tr h="0">
                <a:tc>
                  <a:txBody>
                    <a:bodyPr/>
                    <a:lstStyle/>
                    <a:p>
                      <a:pPr>
                        <a:lnSpc>
                          <a:spcPct val="107000"/>
                        </a:lnSpc>
                      </a:pPr>
                      <a:r>
                        <a:rPr lang="de-DE" sz="1800">
                          <a:effectLst/>
                        </a:rPr>
                        <a:t>GPG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845008883"/>
                  </a:ext>
                </a:extLst>
              </a:tr>
              <a:tr h="0">
                <a:tc>
                  <a:txBody>
                    <a:bodyPr/>
                    <a:lstStyle/>
                    <a:p>
                      <a:pPr>
                        <a:lnSpc>
                          <a:spcPct val="107000"/>
                        </a:lnSpc>
                      </a:pPr>
                      <a:r>
                        <a:rPr lang="de-DE" sz="1800">
                          <a:effectLst/>
                        </a:rPr>
                        <a:t>Religion/Ethik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2540660200"/>
                  </a:ext>
                </a:extLst>
              </a:tr>
              <a:tr h="0">
                <a:tc>
                  <a:txBody>
                    <a:bodyPr/>
                    <a:lstStyle/>
                    <a:p>
                      <a:pPr>
                        <a:lnSpc>
                          <a:spcPct val="107000"/>
                        </a:lnSpc>
                      </a:pPr>
                      <a:r>
                        <a:rPr lang="de-DE" sz="1800">
                          <a:effectLst/>
                        </a:rPr>
                        <a:t>Sport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37173037"/>
                  </a:ext>
                </a:extLst>
              </a:tr>
              <a:tr h="0">
                <a:tc>
                  <a:txBody>
                    <a:bodyPr/>
                    <a:lstStyle/>
                    <a:p>
                      <a:pPr>
                        <a:lnSpc>
                          <a:spcPct val="107000"/>
                        </a:lnSpc>
                      </a:pPr>
                      <a:r>
                        <a:rPr lang="de-DE" sz="1800">
                          <a:effectLst/>
                        </a:rPr>
                        <a:t>Musik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4090839137"/>
                  </a:ext>
                </a:extLst>
              </a:tr>
              <a:tr h="0">
                <a:tc>
                  <a:txBody>
                    <a:bodyPr/>
                    <a:lstStyle/>
                    <a:p>
                      <a:pPr>
                        <a:lnSpc>
                          <a:spcPct val="107000"/>
                        </a:lnSpc>
                      </a:pPr>
                      <a:r>
                        <a:rPr lang="de-DE" sz="1800">
                          <a:effectLst/>
                        </a:rPr>
                        <a:t>Kunst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868143958"/>
                  </a:ext>
                </a:extLst>
              </a:tr>
              <a:tr h="0">
                <a:tc>
                  <a:txBody>
                    <a:bodyPr/>
                    <a:lstStyle/>
                    <a:p>
                      <a:pPr>
                        <a:lnSpc>
                          <a:spcPct val="107000"/>
                        </a:lnSpc>
                      </a:pPr>
                      <a:r>
                        <a:rPr lang="de-DE" sz="1800">
                          <a:effectLst/>
                        </a:rPr>
                        <a:t>Informatik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916605953"/>
                  </a:ext>
                </a:extLst>
              </a:tr>
              <a:tr h="0">
                <a:tc>
                  <a:txBody>
                    <a:bodyPr/>
                    <a:lstStyle/>
                    <a:p>
                      <a:pPr>
                        <a:lnSpc>
                          <a:spcPct val="107000"/>
                        </a:lnSpc>
                      </a:pPr>
                      <a:r>
                        <a:rPr lang="de-DE" sz="1800">
                          <a:effectLst/>
                        </a:rPr>
                        <a:t>Buchführung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865137045"/>
                  </a:ext>
                </a:extLst>
              </a:tr>
            </a:tbl>
          </a:graphicData>
        </a:graphic>
      </p:graphicFrame>
      <p:sp>
        <p:nvSpPr>
          <p:cNvPr id="10" name="Textfeld 9">
            <a:extLst>
              <a:ext uri="{FF2B5EF4-FFF2-40B4-BE49-F238E27FC236}">
                <a16:creationId xmlns:a16="http://schemas.microsoft.com/office/drawing/2014/main" id="{9423436E-EB09-49D2-84D1-6FDA5C13C366}"/>
              </a:ext>
            </a:extLst>
          </p:cNvPr>
          <p:cNvSpPr txBox="1"/>
          <p:nvPr/>
        </p:nvSpPr>
        <p:spPr>
          <a:xfrm>
            <a:off x="628404" y="5543273"/>
            <a:ext cx="7421327" cy="646331"/>
          </a:xfrm>
          <a:prstGeom prst="rect">
            <a:avLst/>
          </a:prstGeom>
          <a:solidFill>
            <a:schemeClr val="accent6">
              <a:lumMod val="40000"/>
              <a:lumOff val="60000"/>
            </a:schemeClr>
          </a:solidFill>
          <a:ln w="19050">
            <a:solidFill>
              <a:schemeClr val="tx1"/>
            </a:solidFill>
          </a:ln>
        </p:spPr>
        <p:txBody>
          <a:bodyPr wrap="square" rtlCol="0">
            <a:spAutoFit/>
          </a:bodyPr>
          <a:lstStyle/>
          <a:p>
            <a:pPr algn="ctr"/>
            <a:r>
              <a:rPr lang="de-DE" b="1"/>
              <a:t>Der qualifizierende Abschluss der Mittelschule ist </a:t>
            </a:r>
          </a:p>
          <a:p>
            <a:pPr algn="ctr"/>
            <a:r>
              <a:rPr lang="de-DE" b="1"/>
              <a:t>mit einem Durchschnitt von 3,00 bestanden.</a:t>
            </a:r>
          </a:p>
        </p:txBody>
      </p:sp>
      <p:sp>
        <p:nvSpPr>
          <p:cNvPr id="3" name="Textfeld 2">
            <a:extLst>
              <a:ext uri="{FF2B5EF4-FFF2-40B4-BE49-F238E27FC236}">
                <a16:creationId xmlns:a16="http://schemas.microsoft.com/office/drawing/2014/main" id="{8B50B684-7773-429C-F4E6-3D40CCF487D3}"/>
              </a:ext>
            </a:extLst>
          </p:cNvPr>
          <p:cNvSpPr txBox="1"/>
          <p:nvPr/>
        </p:nvSpPr>
        <p:spPr>
          <a:xfrm>
            <a:off x="5382916" y="1964450"/>
            <a:ext cx="2666815" cy="2308324"/>
          </a:xfrm>
          <a:prstGeom prst="rect">
            <a:avLst/>
          </a:prstGeom>
          <a:solidFill>
            <a:schemeClr val="accent6">
              <a:lumMod val="40000"/>
              <a:lumOff val="60000"/>
            </a:schemeClr>
          </a:solidFill>
          <a:ln w="12700">
            <a:solidFill>
              <a:schemeClr val="tx1"/>
            </a:solidFill>
          </a:ln>
        </p:spPr>
        <p:txBody>
          <a:bodyPr wrap="square" rtlCol="0">
            <a:spAutoFit/>
          </a:bodyPr>
          <a:lstStyle/>
          <a:p>
            <a:r>
              <a:rPr lang="de-DE" dirty="0"/>
              <a:t>Bei M- Schüler, die ohne Zwischenzeugnisnoten den </a:t>
            </a:r>
            <a:r>
              <a:rPr lang="de-DE" dirty="0" err="1"/>
              <a:t>Quali</a:t>
            </a:r>
            <a:r>
              <a:rPr lang="de-DE" dirty="0"/>
              <a:t> mitschreiben, zählen nur die Prüfungs-noten bei der Berechnung des Endschnittes.</a:t>
            </a:r>
          </a:p>
          <a:p>
            <a:r>
              <a:rPr lang="de-DE" dirty="0"/>
              <a:t>Dies gilt auch für externe </a:t>
            </a:r>
            <a:r>
              <a:rPr lang="de-DE" dirty="0" err="1"/>
              <a:t>Teilnehmer:innen</a:t>
            </a:r>
            <a:r>
              <a:rPr lang="de-DE" dirty="0"/>
              <a:t>.</a:t>
            </a:r>
          </a:p>
        </p:txBody>
      </p:sp>
    </p:spTree>
    <p:extLst>
      <p:ext uri="{BB962C8B-B14F-4D97-AF65-F5344CB8AC3E}">
        <p14:creationId xmlns:p14="http://schemas.microsoft.com/office/powerpoint/2010/main" val="1875988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a:bodyPr>
          <a:lstStyle/>
          <a:p>
            <a:r>
              <a:rPr lang="de-DE"/>
              <a:t>Abschlussbewertung</a:t>
            </a:r>
          </a:p>
        </p:txBody>
      </p:sp>
      <p:sp>
        <p:nvSpPr>
          <p:cNvPr id="3" name="Untertitel 2"/>
          <p:cNvSpPr>
            <a:spLocks noGrp="1"/>
          </p:cNvSpPr>
          <p:nvPr>
            <p:ph type="subTitle" idx="1"/>
          </p:nvPr>
        </p:nvSpPr>
        <p:spPr>
          <a:xfrm>
            <a:off x="611560" y="2204864"/>
            <a:ext cx="7776864" cy="3888432"/>
          </a:xfrm>
        </p:spPr>
        <p:txBody>
          <a:bodyPr>
            <a:normAutofit/>
          </a:bodyPr>
          <a:lstStyle/>
          <a:p>
            <a:pPr algn="l"/>
            <a:r>
              <a:rPr lang="de-DE" sz="2300" b="1" dirty="0">
                <a:solidFill>
                  <a:schemeClr val="tx1"/>
                </a:solidFill>
              </a:rPr>
              <a:t>Prüfung</a:t>
            </a:r>
          </a:p>
          <a:p>
            <a:pPr marL="342900" indent="-342900" algn="l">
              <a:buFontTx/>
              <a:buChar char="-"/>
            </a:pPr>
            <a:r>
              <a:rPr lang="de-DE" sz="2300" dirty="0">
                <a:solidFill>
                  <a:schemeClr val="tx1"/>
                </a:solidFill>
              </a:rPr>
              <a:t>Die Prüfungen werden grundsätzlich von zwei Lehrkräften bewertet.</a:t>
            </a:r>
          </a:p>
          <a:p>
            <a:pPr marL="342900" indent="-342900" algn="l">
              <a:buFontTx/>
              <a:buChar char="-"/>
            </a:pPr>
            <a:r>
              <a:rPr lang="de-DE" sz="2300" dirty="0">
                <a:solidFill>
                  <a:schemeClr val="tx1"/>
                </a:solidFill>
              </a:rPr>
              <a:t>Die Noten der Fächer Deutsch, Mathematik, Englisch/NT/GPG und die Projektprüfung zählen doppelt.</a:t>
            </a:r>
          </a:p>
          <a:p>
            <a:pPr marL="342900" indent="-342900" algn="l">
              <a:buFontTx/>
              <a:buChar char="-"/>
            </a:pPr>
            <a:r>
              <a:rPr lang="de-DE" sz="2300" dirty="0">
                <a:solidFill>
                  <a:schemeClr val="tx1"/>
                </a:solidFill>
              </a:rPr>
              <a:t>Alle anderen Noten zählen einfach.</a:t>
            </a:r>
          </a:p>
          <a:p>
            <a:pPr marL="342900" indent="-342900" algn="l">
              <a:buFontTx/>
              <a:buChar char="-"/>
            </a:pPr>
            <a:r>
              <a:rPr lang="de-DE" sz="2300" dirty="0">
                <a:solidFill>
                  <a:schemeClr val="tx1"/>
                </a:solidFill>
              </a:rPr>
              <a:t>Berechnung der Note in Englisch:</a:t>
            </a:r>
          </a:p>
          <a:p>
            <a:pPr algn="l"/>
            <a:r>
              <a:rPr lang="de-DE" sz="1900" dirty="0">
                <a:solidFill>
                  <a:schemeClr val="tx1"/>
                </a:solidFill>
              </a:rPr>
              <a:t>       Englisch: schriftlich zu mündlich = 2 zu 1</a:t>
            </a:r>
          </a:p>
          <a:p>
            <a:pPr algn="l"/>
            <a:r>
              <a:rPr lang="de-DE" sz="1400" dirty="0">
                <a:solidFill>
                  <a:schemeClr val="tx1"/>
                </a:solidFill>
                <a:sym typeface="Wingdings" panose="05000000000000000000" pitchFamily="2" charset="2"/>
              </a:rPr>
              <a:t>           die schriftliche Prüfung zählt 2x, die mündliche Prüfung 1x</a:t>
            </a:r>
          </a:p>
          <a:p>
            <a:pPr algn="l"/>
            <a:r>
              <a:rPr lang="de-DE" sz="1400" dirty="0">
                <a:solidFill>
                  <a:schemeClr val="tx1"/>
                </a:solidFill>
                <a:sym typeface="Wingdings" panose="05000000000000000000" pitchFamily="2" charset="2"/>
              </a:rPr>
              <a:t>               Beispiel: schriftlich Note 4, mündlich Note 3: 2 x 4 + 1 x 3 = 11         11: 3 = 3,67      Endnote: 4</a:t>
            </a:r>
            <a:endParaRPr lang="de-DE" sz="1400" dirty="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17.09.23</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spTree>
    <p:extLst>
      <p:ext uri="{BB962C8B-B14F-4D97-AF65-F5344CB8AC3E}">
        <p14:creationId xmlns:p14="http://schemas.microsoft.com/office/powerpoint/2010/main" val="2801682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310525"/>
            <a:ext cx="5040560" cy="1368152"/>
          </a:xfrm>
          <a:solidFill>
            <a:schemeClr val="accent6">
              <a:lumMod val="60000"/>
              <a:lumOff val="40000"/>
            </a:schemeClr>
          </a:solidFill>
        </p:spPr>
        <p:txBody>
          <a:bodyPr>
            <a:normAutofit/>
          </a:bodyPr>
          <a:lstStyle/>
          <a:p>
            <a:r>
              <a:rPr lang="de-DE"/>
              <a:t>Abschlussbewertung</a:t>
            </a:r>
          </a:p>
        </p:txBody>
      </p:sp>
      <p:sp>
        <p:nvSpPr>
          <p:cNvPr id="3" name="Untertitel 2"/>
          <p:cNvSpPr>
            <a:spLocks noGrp="1"/>
          </p:cNvSpPr>
          <p:nvPr>
            <p:ph type="subTitle" idx="1"/>
          </p:nvPr>
        </p:nvSpPr>
        <p:spPr>
          <a:xfrm>
            <a:off x="539552" y="1916832"/>
            <a:ext cx="7776864" cy="3888432"/>
          </a:xfrm>
        </p:spPr>
        <p:txBody>
          <a:bodyPr>
            <a:normAutofit fontScale="92500"/>
          </a:bodyPr>
          <a:lstStyle/>
          <a:p>
            <a:pPr algn="l"/>
            <a:r>
              <a:rPr lang="de-DE" sz="3000" b="1">
                <a:solidFill>
                  <a:schemeClr val="tx1"/>
                </a:solidFill>
              </a:rPr>
              <a:t>Wann ist die Prüfung nicht bestanden?</a:t>
            </a:r>
          </a:p>
          <a:p>
            <a:pPr algn="l"/>
            <a:endParaRPr lang="de-DE" sz="1200" b="1">
              <a:solidFill>
                <a:schemeClr val="tx1"/>
              </a:solidFill>
            </a:endParaRPr>
          </a:p>
          <a:p>
            <a:pPr algn="l"/>
            <a:r>
              <a:rPr lang="de-DE" sz="2300">
                <a:solidFill>
                  <a:schemeClr val="tx1"/>
                </a:solidFill>
              </a:rPr>
              <a:t>1.   Note 6 in der Projektprüfung</a:t>
            </a:r>
          </a:p>
          <a:p>
            <a:pPr algn="l"/>
            <a:r>
              <a:rPr lang="de-DE" sz="2300">
                <a:solidFill>
                  <a:schemeClr val="tx1"/>
                </a:solidFill>
              </a:rPr>
              <a:t>2.   Endschnitt schlechter als 3,00</a:t>
            </a:r>
          </a:p>
          <a:p>
            <a:pPr marL="457200" indent="-457200" algn="l">
              <a:buAutoNum type="arabicPeriod" startAt="2"/>
            </a:pPr>
            <a:endParaRPr lang="de-DE" sz="2300">
              <a:solidFill>
                <a:schemeClr val="tx1"/>
              </a:solidFill>
            </a:endParaRPr>
          </a:p>
          <a:p>
            <a:pPr algn="l"/>
            <a:r>
              <a:rPr lang="de-DE" sz="3000" b="1">
                <a:solidFill>
                  <a:schemeClr val="tx1"/>
                </a:solidFill>
              </a:rPr>
              <a:t>Mündliche Nachprüfung</a:t>
            </a:r>
          </a:p>
          <a:p>
            <a:pPr algn="l"/>
            <a:endParaRPr lang="de-DE" sz="1200" b="1">
              <a:solidFill>
                <a:schemeClr val="tx1"/>
              </a:solidFill>
            </a:endParaRPr>
          </a:p>
          <a:p>
            <a:pPr algn="l"/>
            <a:r>
              <a:rPr lang="de-DE" sz="2300">
                <a:solidFill>
                  <a:schemeClr val="tx1"/>
                </a:solidFill>
              </a:rPr>
              <a:t>Eine mündliche Nachprüfung in den Fächern Mathematik und Deutsch, die aber erst nach Beendigung aller Prüfungen stattfindet, ist möglich, wenn der Schnitt von 3,00 nur knapp verfehlt wurde.</a:t>
            </a:r>
          </a:p>
          <a:p>
            <a:pPr marL="457200" indent="-457200" algn="l">
              <a:buAutoNum type="arabicPeriod" startAt="2"/>
            </a:pPr>
            <a:endParaRPr lang="de-DE" sz="2300">
              <a:solidFill>
                <a:schemeClr val="tx1"/>
              </a:solidFill>
            </a:endParaRPr>
          </a:p>
        </p:txBody>
      </p:sp>
      <p:sp>
        <p:nvSpPr>
          <p:cNvPr id="4" name="Datumsplatzhalter 3"/>
          <p:cNvSpPr>
            <a:spLocks noGrp="1"/>
          </p:cNvSpPr>
          <p:nvPr>
            <p:ph type="dt" sz="half" idx="10"/>
          </p:nvPr>
        </p:nvSpPr>
        <p:spPr/>
        <p:txBody>
          <a:bodyPr/>
          <a:lstStyle/>
          <a:p>
            <a:fld id="{601C70DA-773F-443F-A9D5-94758815C2DD}" type="datetime1">
              <a:rPr lang="de-DE" smtClean="0"/>
              <a:pPr/>
              <a:t>17.09.23</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2624672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3999"/>
            <a:ext cx="5112568" cy="1138778"/>
          </a:xfrm>
          <a:solidFill>
            <a:schemeClr val="accent6">
              <a:lumMod val="60000"/>
              <a:lumOff val="40000"/>
            </a:schemeClr>
          </a:solidFill>
        </p:spPr>
        <p:txBody>
          <a:bodyPr>
            <a:normAutofit fontScale="90000"/>
          </a:bodyPr>
          <a:lstStyle/>
          <a:p>
            <a:r>
              <a:rPr lang="de-DE"/>
              <a:t>„Letzte Informationen“</a:t>
            </a:r>
          </a:p>
        </p:txBody>
      </p:sp>
      <p:sp>
        <p:nvSpPr>
          <p:cNvPr id="5" name="Datumsplatzhalter 4"/>
          <p:cNvSpPr>
            <a:spLocks noGrp="1"/>
          </p:cNvSpPr>
          <p:nvPr>
            <p:ph type="dt" sz="half" idx="10"/>
          </p:nvPr>
        </p:nvSpPr>
        <p:spPr/>
        <p:txBody>
          <a:bodyPr/>
          <a:lstStyle/>
          <a:p>
            <a:fld id="{F84DE970-995F-4090-A1EE-76353FC6258C}" type="datetime1">
              <a:rPr lang="de-DE" smtClean="0"/>
              <a:pPr/>
              <a:t>17.09.23</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27</a:t>
            </a:fld>
            <a:endParaRPr lang="de-DE"/>
          </a:p>
        </p:txBody>
      </p:sp>
      <p:sp>
        <p:nvSpPr>
          <p:cNvPr id="4" name="Rechteck 3"/>
          <p:cNvSpPr/>
          <p:nvPr/>
        </p:nvSpPr>
        <p:spPr>
          <a:xfrm>
            <a:off x="611560" y="1628798"/>
            <a:ext cx="7704856" cy="4985980"/>
          </a:xfrm>
          <a:prstGeom prst="rect">
            <a:avLst/>
          </a:prstGeom>
        </p:spPr>
        <p:txBody>
          <a:bodyPr wrap="square">
            <a:spAutoFit/>
          </a:bodyPr>
          <a:lstStyle/>
          <a:p>
            <a:pPr marL="285750" indent="-285750">
              <a:buFont typeface="Wingdings"/>
              <a:buChar char="à"/>
            </a:pPr>
            <a:r>
              <a:rPr lang="de-DE" sz="2000" dirty="0">
                <a:sym typeface="Wingdings" panose="05000000000000000000" pitchFamily="2" charset="2"/>
              </a:rPr>
              <a:t>In allen Prüfungen darf durchgängig ein Duden verwendet werden. Ausnahme: Englisch.</a:t>
            </a:r>
          </a:p>
          <a:p>
            <a:pPr marL="285750" indent="-285750">
              <a:buFont typeface="Wingdings"/>
              <a:buChar char="à"/>
            </a:pPr>
            <a:endParaRPr lang="de-DE" sz="20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Die genauen Termine werden in der letzten Aprilwoche </a:t>
            </a:r>
            <a:r>
              <a:rPr lang="de-DE" sz="2000">
                <a:sym typeface="Wingdings" panose="05000000000000000000" pitchFamily="2" charset="2"/>
              </a:rPr>
              <a:t>bekannt gegeben</a:t>
            </a:r>
            <a:r>
              <a:rPr lang="de-DE" sz="2000" dirty="0">
                <a:sym typeface="Wingdings" panose="05000000000000000000" pitchFamily="2" charset="2"/>
              </a:rPr>
              <a:t>.</a:t>
            </a:r>
          </a:p>
          <a:p>
            <a:endParaRPr lang="de-DE" sz="2000" dirty="0">
              <a:sym typeface="Wingdings" panose="05000000000000000000" pitchFamily="2" charset="2"/>
            </a:endParaRPr>
          </a:p>
          <a:p>
            <a:endParaRPr lang="de-DE" sz="6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Die Inhalte der Prüfung sind sehr umfangreich, d.h. erst kurz vor der Prüfung mit Lernen zu beginnen, reicht nicht aus.</a:t>
            </a:r>
          </a:p>
          <a:p>
            <a:endParaRPr lang="de-DE" sz="20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Für Fragen stehen Ihnen die Fachlehrer und Klassenlehrer gerne zur Verfügung. </a:t>
            </a:r>
          </a:p>
          <a:p>
            <a:endParaRPr lang="de-DE" sz="2000" dirty="0">
              <a:sym typeface="Wingdings" panose="05000000000000000000" pitchFamily="2" charset="2"/>
            </a:endParaRPr>
          </a:p>
          <a:p>
            <a:pPr algn="ctr"/>
            <a:r>
              <a:rPr lang="de-DE" sz="3000" b="1" dirty="0">
                <a:solidFill>
                  <a:schemeClr val="accent6">
                    <a:lumMod val="75000"/>
                  </a:schemeClr>
                </a:solidFill>
                <a:sym typeface="Wingdings" panose="05000000000000000000" pitchFamily="2" charset="2"/>
              </a:rPr>
              <a:t>Wir wünschen Ihrem Kind schon heute viel Erfolg bei den Prüfungen.</a:t>
            </a:r>
          </a:p>
          <a:p>
            <a:endParaRPr lang="de-DE" sz="600" dirty="0">
              <a:solidFill>
                <a:schemeClr val="accent6">
                  <a:lumMod val="75000"/>
                </a:schemeClr>
              </a:solidFill>
              <a:sym typeface="Wingdings" panose="05000000000000000000" pitchFamily="2" charset="2"/>
            </a:endParaRP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04664"/>
            <a:ext cx="2914650" cy="981075"/>
          </a:xfrm>
          <a:prstGeom prst="rect">
            <a:avLst/>
          </a:prstGeom>
          <a:noFill/>
          <a:ln>
            <a:noFill/>
          </a:ln>
        </p:spPr>
      </p:pic>
    </p:spTree>
    <p:extLst>
      <p:ext uri="{BB962C8B-B14F-4D97-AF65-F5344CB8AC3E}">
        <p14:creationId xmlns:p14="http://schemas.microsoft.com/office/powerpoint/2010/main" val="32984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647564" y="2116293"/>
            <a:ext cx="7848872" cy="4248472"/>
          </a:xfrm>
          <a:solidFill>
            <a:schemeClr val="accent3">
              <a:lumMod val="60000"/>
              <a:lumOff val="40000"/>
            </a:schemeClr>
          </a:solidFill>
        </p:spPr>
        <p:txBody>
          <a:bodyPr>
            <a:normAutofit/>
          </a:bodyPr>
          <a:lstStyle/>
          <a:p>
            <a:pPr algn="l"/>
            <a:r>
              <a:rPr lang="de-DE" b="1" dirty="0">
                <a:solidFill>
                  <a:schemeClr val="tx1"/>
                </a:solidFill>
              </a:rPr>
              <a:t>Prüfungsfächer (Schüler der 9a und 9b)</a:t>
            </a:r>
          </a:p>
          <a:p>
            <a:pPr algn="l"/>
            <a:endParaRPr lang="de-DE" sz="2200" dirty="0">
              <a:solidFill>
                <a:schemeClr val="tx1"/>
              </a:solidFill>
            </a:endParaRPr>
          </a:p>
          <a:p>
            <a:pPr algn="l"/>
            <a:r>
              <a:rPr lang="de-DE" sz="2200" dirty="0">
                <a:solidFill>
                  <a:schemeClr val="tx1"/>
                </a:solidFill>
              </a:rPr>
              <a:t>Aus den folgenden Fächergruppen muss </a:t>
            </a:r>
            <a:r>
              <a:rPr lang="de-DE" sz="2200" u="sng" dirty="0">
                <a:solidFill>
                  <a:schemeClr val="tx1"/>
                </a:solidFill>
              </a:rPr>
              <a:t>jeweils ein Fach </a:t>
            </a:r>
            <a:r>
              <a:rPr lang="de-DE" sz="2200" dirty="0">
                <a:solidFill>
                  <a:schemeClr val="tx1"/>
                </a:solidFill>
              </a:rPr>
              <a:t>ausgewählt werden:</a:t>
            </a:r>
          </a:p>
          <a:p>
            <a:pPr algn="l"/>
            <a:endParaRPr lang="de-DE" sz="1200" dirty="0">
              <a:solidFill>
                <a:schemeClr val="tx1"/>
              </a:solidFill>
            </a:endParaRPr>
          </a:p>
          <a:p>
            <a:pPr marL="342900" indent="-342900" algn="l">
              <a:buFontTx/>
              <a:buChar char="-"/>
            </a:pPr>
            <a:r>
              <a:rPr lang="de-DE" sz="2200" dirty="0">
                <a:solidFill>
                  <a:schemeClr val="tx1"/>
                </a:solidFill>
              </a:rPr>
              <a:t>Englisch oder Muttersprache/GPG/NT</a:t>
            </a:r>
          </a:p>
          <a:p>
            <a:pPr marL="342900" indent="-342900" algn="l">
              <a:buFontTx/>
              <a:buChar char="-"/>
            </a:pPr>
            <a:r>
              <a:rPr lang="de-DE" sz="2200" dirty="0">
                <a:solidFill>
                  <a:schemeClr val="tx1"/>
                </a:solidFill>
              </a:rPr>
              <a:t>Religion (katholisch, Ethik)/Sport/Musik/Kunst/ Informatik</a:t>
            </a: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3</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420622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4</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
        <p:nvSpPr>
          <p:cNvPr id="5" name="Untertitel 2">
            <a:extLst>
              <a:ext uri="{FF2B5EF4-FFF2-40B4-BE49-F238E27FC236}">
                <a16:creationId xmlns:a16="http://schemas.microsoft.com/office/drawing/2014/main" id="{81B5D37C-603F-C746-F76A-92DCA7519503}"/>
              </a:ext>
            </a:extLst>
          </p:cNvPr>
          <p:cNvSpPr txBox="1">
            <a:spLocks/>
          </p:cNvSpPr>
          <p:nvPr/>
        </p:nvSpPr>
        <p:spPr>
          <a:xfrm>
            <a:off x="609328" y="2022907"/>
            <a:ext cx="7848872" cy="4248472"/>
          </a:xfrm>
          <a:prstGeom prst="rect">
            <a:avLst/>
          </a:prstGeom>
          <a:solidFill>
            <a:schemeClr val="tx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de-DE" b="1" dirty="0">
                <a:solidFill>
                  <a:schemeClr val="tx1"/>
                </a:solidFill>
              </a:rPr>
              <a:t>Prüfungsfächer (externe Schüler + M9)</a:t>
            </a:r>
          </a:p>
          <a:p>
            <a:pPr algn="l"/>
            <a:endParaRPr lang="de-DE" sz="2200" dirty="0">
              <a:solidFill>
                <a:schemeClr val="tx1"/>
              </a:solidFill>
            </a:endParaRPr>
          </a:p>
          <a:p>
            <a:pPr algn="l"/>
            <a:r>
              <a:rPr lang="de-DE" sz="2200" dirty="0">
                <a:solidFill>
                  <a:schemeClr val="tx1"/>
                </a:solidFill>
              </a:rPr>
              <a:t>Die Prüfung umfasst für alle Prüflinge folgende </a:t>
            </a:r>
            <a:r>
              <a:rPr lang="de-DE" sz="2200" u="sng" dirty="0">
                <a:solidFill>
                  <a:schemeClr val="tx1"/>
                </a:solidFill>
              </a:rPr>
              <a:t>Pflichtfächer</a:t>
            </a:r>
            <a:r>
              <a:rPr lang="de-DE" sz="2200" dirty="0">
                <a:solidFill>
                  <a:schemeClr val="tx1"/>
                </a:solidFill>
              </a:rPr>
              <a:t>:</a:t>
            </a:r>
          </a:p>
          <a:p>
            <a:pPr algn="l"/>
            <a:endParaRPr lang="de-DE" sz="1200" dirty="0">
              <a:solidFill>
                <a:schemeClr val="tx1"/>
              </a:solidFill>
            </a:endParaRPr>
          </a:p>
          <a:p>
            <a:pPr marL="457200" indent="-457200" algn="l">
              <a:buFontTx/>
              <a:buChar char="-"/>
            </a:pPr>
            <a:r>
              <a:rPr lang="de-DE" sz="2200" dirty="0">
                <a:solidFill>
                  <a:schemeClr val="tx1"/>
                </a:solidFill>
              </a:rPr>
              <a:t>Deutsch bzw. Deutsch als Zweitsprache</a:t>
            </a:r>
          </a:p>
          <a:p>
            <a:pPr marL="457200" indent="-457200" algn="l">
              <a:buFontTx/>
              <a:buChar char="-"/>
            </a:pPr>
            <a:r>
              <a:rPr lang="de-DE" sz="2200" dirty="0">
                <a:solidFill>
                  <a:schemeClr val="tx1"/>
                </a:solidFill>
              </a:rPr>
              <a:t>Mathematik</a:t>
            </a:r>
          </a:p>
          <a:p>
            <a:pPr algn="l"/>
            <a:endParaRPr lang="de-DE" sz="2200" dirty="0">
              <a:solidFill>
                <a:schemeClr val="tx1"/>
              </a:solidFill>
            </a:endParaRPr>
          </a:p>
          <a:p>
            <a:pPr algn="l"/>
            <a:endParaRPr lang="de-DE" sz="2200" dirty="0">
              <a:solidFill>
                <a:schemeClr val="tx1"/>
              </a:solidFill>
            </a:endParaRP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Tree>
    <p:extLst>
      <p:ext uri="{BB962C8B-B14F-4D97-AF65-F5344CB8AC3E}">
        <p14:creationId xmlns:p14="http://schemas.microsoft.com/office/powerpoint/2010/main" val="48927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5</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
        <p:nvSpPr>
          <p:cNvPr id="5" name="Untertitel 2">
            <a:extLst>
              <a:ext uri="{FF2B5EF4-FFF2-40B4-BE49-F238E27FC236}">
                <a16:creationId xmlns:a16="http://schemas.microsoft.com/office/drawing/2014/main" id="{C0B84E1F-489E-BB8D-4A60-44EA664390DB}"/>
              </a:ext>
            </a:extLst>
          </p:cNvPr>
          <p:cNvSpPr txBox="1">
            <a:spLocks/>
          </p:cNvSpPr>
          <p:nvPr/>
        </p:nvSpPr>
        <p:spPr>
          <a:xfrm>
            <a:off x="466428" y="1934236"/>
            <a:ext cx="7848872" cy="4248472"/>
          </a:xfrm>
          <a:prstGeom prst="rect">
            <a:avLst/>
          </a:prstGeom>
          <a:solidFill>
            <a:schemeClr val="tx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de-DE" b="1" dirty="0">
                <a:solidFill>
                  <a:schemeClr val="tx1"/>
                </a:solidFill>
              </a:rPr>
              <a:t>Prüfungsfächer (externe Schüler + M9)</a:t>
            </a:r>
          </a:p>
          <a:p>
            <a:pPr algn="l"/>
            <a:endParaRPr lang="de-DE" sz="2200" dirty="0">
              <a:solidFill>
                <a:schemeClr val="tx1"/>
              </a:solidFill>
            </a:endParaRPr>
          </a:p>
          <a:p>
            <a:pPr algn="l"/>
            <a:r>
              <a:rPr lang="de-DE" sz="2200" dirty="0">
                <a:solidFill>
                  <a:schemeClr val="tx1"/>
                </a:solidFill>
              </a:rPr>
              <a:t>Aus den folgenden Fächergruppen müssen </a:t>
            </a:r>
            <a:r>
              <a:rPr lang="de-DE" sz="2200" u="sng" dirty="0">
                <a:solidFill>
                  <a:schemeClr val="tx1"/>
                </a:solidFill>
              </a:rPr>
              <a:t>zwei Fächer </a:t>
            </a:r>
            <a:r>
              <a:rPr lang="de-DE" sz="2200" dirty="0">
                <a:solidFill>
                  <a:schemeClr val="tx1"/>
                </a:solidFill>
              </a:rPr>
              <a:t>ausgewählt werden:</a:t>
            </a:r>
          </a:p>
          <a:p>
            <a:pPr algn="l"/>
            <a:r>
              <a:rPr lang="de-DE" sz="2200" dirty="0">
                <a:solidFill>
                  <a:schemeClr val="tx1"/>
                </a:solidFill>
              </a:rPr>
              <a:t>Englisch oder Muttersprache/GPG/NT/Projektprüfung (ES + </a:t>
            </a:r>
            <a:r>
              <a:rPr lang="de-DE" sz="2200" dirty="0" err="1">
                <a:solidFill>
                  <a:schemeClr val="tx1"/>
                </a:solidFill>
              </a:rPr>
              <a:t>WiB</a:t>
            </a:r>
            <a:r>
              <a:rPr lang="de-DE" sz="2200" dirty="0">
                <a:solidFill>
                  <a:schemeClr val="tx1"/>
                </a:solidFill>
              </a:rPr>
              <a:t>, </a:t>
            </a:r>
            <a:r>
              <a:rPr lang="de-DE" sz="2200" dirty="0" err="1">
                <a:solidFill>
                  <a:schemeClr val="tx1"/>
                </a:solidFill>
              </a:rPr>
              <a:t>WiK</a:t>
            </a:r>
            <a:r>
              <a:rPr lang="de-DE" sz="2200" dirty="0">
                <a:solidFill>
                  <a:schemeClr val="tx1"/>
                </a:solidFill>
              </a:rPr>
              <a:t> + </a:t>
            </a:r>
            <a:r>
              <a:rPr lang="de-DE" sz="2200" dirty="0" err="1">
                <a:solidFill>
                  <a:schemeClr val="tx1"/>
                </a:solidFill>
              </a:rPr>
              <a:t>WiB</a:t>
            </a:r>
            <a:r>
              <a:rPr lang="de-DE" sz="2200" dirty="0">
                <a:solidFill>
                  <a:schemeClr val="tx1"/>
                </a:solidFill>
              </a:rPr>
              <a:t> oder T + </a:t>
            </a:r>
            <a:r>
              <a:rPr lang="de-DE" sz="2200" dirty="0" err="1">
                <a:solidFill>
                  <a:schemeClr val="tx1"/>
                </a:solidFill>
              </a:rPr>
              <a:t>WiB</a:t>
            </a:r>
            <a:r>
              <a:rPr lang="de-DE" sz="2200" dirty="0">
                <a:solidFill>
                  <a:schemeClr val="tx1"/>
                </a:solidFill>
              </a:rPr>
              <a:t>)</a:t>
            </a:r>
          </a:p>
          <a:p>
            <a:pPr algn="l"/>
            <a:endParaRPr lang="de-DE" sz="1300" dirty="0">
              <a:solidFill>
                <a:schemeClr val="tx1"/>
              </a:solidFill>
            </a:endParaRPr>
          </a:p>
          <a:p>
            <a:pPr algn="l"/>
            <a:r>
              <a:rPr lang="de-DE" sz="2200" dirty="0">
                <a:solidFill>
                  <a:schemeClr val="tx1"/>
                </a:solidFill>
              </a:rPr>
              <a:t>-----------------------------------------------------------------------------------------</a:t>
            </a:r>
          </a:p>
          <a:p>
            <a:pPr algn="l"/>
            <a:r>
              <a:rPr lang="de-DE" sz="2200" dirty="0">
                <a:solidFill>
                  <a:schemeClr val="tx1"/>
                </a:solidFill>
              </a:rPr>
              <a:t>Aus den folgenden Fächergruppen muss </a:t>
            </a:r>
            <a:r>
              <a:rPr lang="de-DE" sz="2200" u="sng" dirty="0">
                <a:solidFill>
                  <a:schemeClr val="tx1"/>
                </a:solidFill>
              </a:rPr>
              <a:t>ein Fach </a:t>
            </a:r>
            <a:r>
              <a:rPr lang="de-DE" sz="2200" dirty="0">
                <a:solidFill>
                  <a:schemeClr val="tx1"/>
                </a:solidFill>
              </a:rPr>
              <a:t>ausgewählt werden:</a:t>
            </a:r>
          </a:p>
          <a:p>
            <a:pPr algn="l"/>
            <a:r>
              <a:rPr lang="de-DE" sz="2200" dirty="0">
                <a:solidFill>
                  <a:schemeClr val="tx1"/>
                </a:solidFill>
              </a:rPr>
              <a:t>Religion (katholisch, Ethik)/Sport/Musik/Kunst/ Informatik</a:t>
            </a:r>
          </a:p>
          <a:p>
            <a:pPr algn="l"/>
            <a:endParaRPr lang="de-DE" sz="2200" dirty="0">
              <a:solidFill>
                <a:schemeClr val="tx1"/>
              </a:solidFill>
            </a:endParaRP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Tree>
    <p:extLst>
      <p:ext uri="{BB962C8B-B14F-4D97-AF65-F5344CB8AC3E}">
        <p14:creationId xmlns:p14="http://schemas.microsoft.com/office/powerpoint/2010/main" val="275192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lstStyle/>
          <a:p>
            <a:r>
              <a:rPr lang="de-DE"/>
              <a:t>Deutsch</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775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Zuhören (20% - 12 Punkte)</a:t>
            </a:r>
          </a:p>
          <a:p>
            <a:pPr marL="0" indent="0">
              <a:buNone/>
            </a:pPr>
            <a:endParaRPr lang="de-DE" sz="1400" b="1" dirty="0"/>
          </a:p>
          <a:p>
            <a:pPr marL="0" indent="0">
              <a:buNone/>
            </a:pPr>
            <a:r>
              <a:rPr lang="de-DE" sz="2500" b="1" dirty="0"/>
              <a:t>Teil B: Sprachgebrauch   (10% - 10 Punkte/10% - 10 Punkte)                                                  </a:t>
            </a:r>
          </a:p>
          <a:p>
            <a:pPr marL="0" indent="0">
              <a:buNone/>
            </a:pPr>
            <a:r>
              <a:rPr lang="de-DE" sz="2500" dirty="0"/>
              <a:t>Sprachbetrachtung und Rechtschreibung</a:t>
            </a:r>
          </a:p>
          <a:p>
            <a:pPr marL="0" indent="0">
              <a:buNone/>
            </a:pPr>
            <a:r>
              <a:rPr lang="de-DE" sz="1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1400" dirty="0"/>
          </a:p>
          <a:p>
            <a:pPr marL="0" indent="0">
              <a:buNone/>
            </a:pPr>
            <a:r>
              <a:rPr lang="de-DE" sz="2500" b="1" dirty="0"/>
              <a:t>Teil C: Lesen (20% - 12 Punkte)</a:t>
            </a:r>
          </a:p>
          <a:p>
            <a:pPr marL="0" indent="0">
              <a:buNone/>
            </a:pPr>
            <a:endParaRPr lang="de-DE" sz="1400" dirty="0"/>
          </a:p>
          <a:p>
            <a:pPr marL="0" indent="0">
              <a:buNone/>
            </a:pPr>
            <a:r>
              <a:rPr lang="de-DE" sz="2500" b="1" dirty="0"/>
              <a:t>Teil D: Schreiben (40% - 24 Punkte)</a:t>
            </a:r>
            <a:r>
              <a:rPr lang="de-DE" sz="2500" dirty="0"/>
              <a:t> </a:t>
            </a:r>
          </a:p>
          <a:p>
            <a:pPr marL="0" indent="0">
              <a:buNone/>
            </a:pPr>
            <a:endParaRPr lang="de-DE" sz="2700" u="sng" dirty="0"/>
          </a:p>
          <a:p>
            <a:pPr marL="0" indent="0">
              <a:buNone/>
            </a:pPr>
            <a:r>
              <a:rPr lang="de-DE" sz="2700" u="sng" dirty="0"/>
              <a:t>Termin:</a:t>
            </a:r>
          </a:p>
          <a:p>
            <a:pPr marL="0" indent="0">
              <a:buNone/>
            </a:pPr>
            <a:r>
              <a:rPr lang="de-DE" sz="2700" dirty="0"/>
              <a:t>Dienstag, 25. Juni 2024</a:t>
            </a:r>
          </a:p>
          <a:p>
            <a:pPr marL="0" indent="0">
              <a:buNone/>
            </a:pPr>
            <a:r>
              <a:rPr lang="de-DE" sz="2700" dirty="0"/>
              <a:t>Arbeitszeit 195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17.09.23</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6</a:t>
            </a:fld>
            <a:endParaRPr lang="de-DE"/>
          </a:p>
        </p:txBody>
      </p:sp>
      <p:sp>
        <p:nvSpPr>
          <p:cNvPr id="6" name="Textfeld 5">
            <a:extLst>
              <a:ext uri="{FF2B5EF4-FFF2-40B4-BE49-F238E27FC236}">
                <a16:creationId xmlns:a16="http://schemas.microsoft.com/office/drawing/2014/main" id="{FB247D1D-F1F0-431B-8D43-EA390DB712DF}"/>
              </a:ext>
            </a:extLst>
          </p:cNvPr>
          <p:cNvSpPr txBox="1"/>
          <p:nvPr/>
        </p:nvSpPr>
        <p:spPr>
          <a:xfrm>
            <a:off x="5004048" y="4996190"/>
            <a:ext cx="3496065" cy="523220"/>
          </a:xfrm>
          <a:prstGeom prst="rect">
            <a:avLst/>
          </a:prstGeom>
          <a:noFill/>
          <a:ln>
            <a:solidFill>
              <a:schemeClr val="tx1"/>
            </a:solidFill>
          </a:ln>
        </p:spPr>
        <p:txBody>
          <a:bodyPr wrap="square" rtlCol="0">
            <a:spAutoFit/>
          </a:bodyPr>
          <a:lstStyle/>
          <a:p>
            <a:r>
              <a:rPr lang="de-DE" sz="1400"/>
              <a:t>In allen vier Teilen darf ein deutschsprachiges Wörterbuch verwendet werden.</a:t>
            </a:r>
          </a:p>
        </p:txBody>
      </p:sp>
    </p:spTree>
    <p:extLst>
      <p:ext uri="{BB962C8B-B14F-4D97-AF65-F5344CB8AC3E}">
        <p14:creationId xmlns:p14="http://schemas.microsoft.com/office/powerpoint/2010/main" val="242917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fontScale="90000"/>
          </a:bodyPr>
          <a:lstStyle/>
          <a:p>
            <a:r>
              <a:rPr lang="de-DE"/>
              <a:t>Deutsch als Zweitsprache</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a:xfrm>
            <a:off x="457200" y="1600200"/>
            <a:ext cx="6419056" cy="4525963"/>
          </a:xfrm>
        </p:spPr>
        <p:txBody>
          <a:bodyPr>
            <a:normAutofit fontScale="47500" lnSpcReduction="20000"/>
          </a:bodyPr>
          <a:lstStyle/>
          <a:p>
            <a:pPr marL="0" indent="0">
              <a:buNone/>
            </a:pPr>
            <a:r>
              <a:rPr lang="de-DE" sz="7500" b="1" dirty="0"/>
              <a:t>Mündliche Prüfung</a:t>
            </a:r>
          </a:p>
          <a:p>
            <a:pPr marL="0" indent="0">
              <a:buNone/>
            </a:pPr>
            <a:r>
              <a:rPr lang="de-DE" sz="4400" b="1" dirty="0"/>
              <a:t>(Einzelprüfung, 15 Minuten)</a:t>
            </a:r>
          </a:p>
          <a:p>
            <a:pPr marL="0" indent="0">
              <a:buNone/>
            </a:pPr>
            <a:endParaRPr lang="de-DE" sz="2800" b="1" dirty="0"/>
          </a:p>
          <a:p>
            <a:pPr marL="0" indent="0">
              <a:buNone/>
            </a:pPr>
            <a:endParaRPr lang="de-DE" sz="2800" b="1" dirty="0"/>
          </a:p>
          <a:p>
            <a:pPr marL="0" indent="0" algn="l">
              <a:buNone/>
            </a:pPr>
            <a:r>
              <a:rPr lang="de-DE" sz="5300" b="1" i="0" dirty="0">
                <a:effectLst/>
              </a:rPr>
              <a:t>Referat</a:t>
            </a:r>
          </a:p>
          <a:p>
            <a:pPr marL="0" indent="0" algn="l">
              <a:buNone/>
            </a:pPr>
            <a:r>
              <a:rPr lang="de-DE" sz="5300" b="1" i="0" dirty="0">
                <a:effectLst/>
              </a:rPr>
              <a:t>kurzes inhaltliches Gespräch</a:t>
            </a:r>
          </a:p>
          <a:p>
            <a:pPr marL="0" indent="0" algn="l">
              <a:buNone/>
            </a:pPr>
            <a:r>
              <a:rPr lang="de-DE" sz="5300" b="1" i="0" dirty="0">
                <a:effectLst/>
              </a:rPr>
              <a:t>Bildergeschichte</a:t>
            </a:r>
          </a:p>
          <a:p>
            <a:pPr marL="0" indent="0" algn="l">
              <a:buNone/>
            </a:pPr>
            <a:r>
              <a:rPr lang="de-DE" sz="5300" b="1" i="0" dirty="0">
                <a:effectLst/>
              </a:rPr>
              <a:t>Bildbetrachtung</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5300" u="sng" dirty="0"/>
              <a:t>Termine:</a:t>
            </a:r>
          </a:p>
          <a:p>
            <a:pPr marL="0" indent="0">
              <a:buNone/>
            </a:pPr>
            <a:r>
              <a:rPr lang="de-DE" sz="5300" dirty="0"/>
              <a:t>Juni/Juli 2024</a:t>
            </a:r>
          </a:p>
          <a:p>
            <a:pPr marL="0" indent="0">
              <a:buNone/>
            </a:pPr>
            <a:r>
              <a:rPr lang="de-DE" sz="2800" dirty="0"/>
              <a:t>(Die genauen Termine erhalten die </a:t>
            </a:r>
            <a:r>
              <a:rPr lang="de-DE" sz="2800" dirty="0" err="1"/>
              <a:t>Schüler:innen</a:t>
            </a:r>
            <a:r>
              <a:rPr lang="de-DE" sz="2800" dirty="0"/>
              <a:t> nach den Osterferien.)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7</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Tree>
    <p:extLst>
      <p:ext uri="{BB962C8B-B14F-4D97-AF65-F5344CB8AC3E}">
        <p14:creationId xmlns:p14="http://schemas.microsoft.com/office/powerpoint/2010/main" val="295247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fontScale="90000"/>
          </a:bodyPr>
          <a:lstStyle/>
          <a:p>
            <a:r>
              <a:rPr lang="de-DE"/>
              <a:t>Deutsch als Zweitsprache</a:t>
            </a:r>
          </a:p>
        </p:txBody>
      </p:sp>
      <p:sp>
        <p:nvSpPr>
          <p:cNvPr id="8" name="Inhaltsplatzhalter 7">
            <a:extLst>
              <a:ext uri="{FF2B5EF4-FFF2-40B4-BE49-F238E27FC236}">
                <a16:creationId xmlns:a16="http://schemas.microsoft.com/office/drawing/2014/main" id="{422FADC3-0DBA-4A77-9EEA-21E029E77245}"/>
              </a:ext>
            </a:extLst>
          </p:cNvPr>
          <p:cNvSpPr>
            <a:spLocks noGrp="1"/>
          </p:cNvSpPr>
          <p:nvPr>
            <p:ph sz="half" idx="2"/>
          </p:nvPr>
        </p:nvSpPr>
        <p:spPr>
          <a:xfrm>
            <a:off x="457200" y="1600200"/>
            <a:ext cx="8229600" cy="4525963"/>
          </a:xfrm>
        </p:spPr>
        <p:txBody>
          <a:bodyPr>
            <a:normAutofit fontScale="25000" lnSpcReduction="20000"/>
          </a:bodyPr>
          <a:lstStyle/>
          <a:p>
            <a:pPr marL="0" indent="0">
              <a:buNone/>
            </a:pPr>
            <a:r>
              <a:rPr lang="de-DE" sz="10800" b="1" dirty="0"/>
              <a:t>Schriftliche Prüfung</a:t>
            </a:r>
          </a:p>
          <a:p>
            <a:pPr marL="0" indent="0">
              <a:buNone/>
            </a:pPr>
            <a:endParaRPr lang="de-DE" sz="4800" dirty="0"/>
          </a:p>
          <a:p>
            <a:pPr marL="0" indent="0">
              <a:buNone/>
            </a:pPr>
            <a:r>
              <a:rPr lang="de-DE" sz="7600" b="1" dirty="0"/>
              <a:t>Teil A: Zuhören (20% - 15 Punkte)</a:t>
            </a:r>
          </a:p>
          <a:p>
            <a:pPr marL="0" indent="0">
              <a:buNone/>
            </a:pPr>
            <a:endParaRPr lang="de-DE" sz="4800" b="1" dirty="0"/>
          </a:p>
          <a:p>
            <a:pPr marL="0" indent="0">
              <a:buNone/>
            </a:pPr>
            <a:r>
              <a:rPr lang="de-DE" sz="7600" b="1" dirty="0"/>
              <a:t>Teil B: Sprachgebrauch   (20% - 15 Punkte)                                                  </a:t>
            </a:r>
          </a:p>
          <a:p>
            <a:pPr marL="0" indent="0">
              <a:buNone/>
            </a:pPr>
            <a:r>
              <a:rPr lang="de-DE" sz="7600" dirty="0"/>
              <a:t>Sprachbetrachtung und Rechtschreibung</a:t>
            </a:r>
          </a:p>
          <a:p>
            <a:pPr marL="0" indent="0">
              <a:buNone/>
            </a:pPr>
            <a:r>
              <a:rPr lang="de-DE" sz="4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4800" dirty="0"/>
          </a:p>
          <a:p>
            <a:pPr marL="0" indent="0">
              <a:buNone/>
            </a:pPr>
            <a:r>
              <a:rPr lang="de-DE" sz="7600" b="1" dirty="0"/>
              <a:t>Teil C: Lesen (20% - 15 Punkte)</a:t>
            </a:r>
          </a:p>
          <a:p>
            <a:pPr marL="0" indent="0">
              <a:buNone/>
            </a:pPr>
            <a:endParaRPr lang="de-DE" sz="4800" dirty="0"/>
          </a:p>
          <a:p>
            <a:pPr marL="0" indent="0">
              <a:buNone/>
            </a:pPr>
            <a:r>
              <a:rPr lang="de-DE" sz="7600" b="1" dirty="0"/>
              <a:t>Teil D: Schreiben (40% - 30 Punkte)</a:t>
            </a:r>
            <a:r>
              <a:rPr lang="de-DE" sz="7600" dirty="0"/>
              <a:t> </a:t>
            </a:r>
          </a:p>
          <a:p>
            <a:pPr marL="0" indent="0">
              <a:buNone/>
            </a:pPr>
            <a:endParaRPr lang="de-DE" sz="9600" u="sng" dirty="0"/>
          </a:p>
          <a:p>
            <a:pPr marL="0" indent="0">
              <a:buNone/>
            </a:pPr>
            <a:r>
              <a:rPr lang="de-DE" sz="9600" u="sng" dirty="0"/>
              <a:t>Termin:</a:t>
            </a:r>
          </a:p>
          <a:p>
            <a:pPr marL="0" indent="0">
              <a:buNone/>
            </a:pPr>
            <a:r>
              <a:rPr lang="de-DE" sz="9600" dirty="0"/>
              <a:t>Dienstag, 25. Juni 2024</a:t>
            </a:r>
          </a:p>
          <a:p>
            <a:pPr marL="0" indent="0">
              <a:buNone/>
            </a:pPr>
            <a:r>
              <a:rPr lang="de-DE" sz="9600" dirty="0"/>
              <a:t>Arbeitszeit 150 Minuten</a:t>
            </a:r>
          </a:p>
          <a:p>
            <a:pPr marL="0" indent="0">
              <a:buNone/>
            </a:pPr>
            <a:endParaRPr lang="de-DE" sz="5300" b="1" dirty="0"/>
          </a:p>
          <a:p>
            <a:pPr marL="0" indent="0">
              <a:buNone/>
            </a:pPr>
            <a:endParaRPr lang="de-DE" sz="5300" b="1" dirty="0"/>
          </a:p>
          <a:p>
            <a:pPr marL="0" indent="0">
              <a:buNone/>
            </a:pPr>
            <a:endParaRPr lang="de-DE" sz="5300" dirty="0"/>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17.09.23</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8</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
        <p:nvSpPr>
          <p:cNvPr id="9" name="Textfeld 8">
            <a:extLst>
              <a:ext uri="{FF2B5EF4-FFF2-40B4-BE49-F238E27FC236}">
                <a16:creationId xmlns:a16="http://schemas.microsoft.com/office/drawing/2014/main" id="{4BA8548C-123F-3449-9461-0EFCB76E4EC4}"/>
              </a:ext>
            </a:extLst>
          </p:cNvPr>
          <p:cNvSpPr txBox="1"/>
          <p:nvPr/>
        </p:nvSpPr>
        <p:spPr>
          <a:xfrm>
            <a:off x="5004048" y="4996190"/>
            <a:ext cx="3496065" cy="738664"/>
          </a:xfrm>
          <a:prstGeom prst="rect">
            <a:avLst/>
          </a:prstGeom>
          <a:noFill/>
          <a:ln>
            <a:solidFill>
              <a:schemeClr val="tx1"/>
            </a:solidFill>
          </a:ln>
        </p:spPr>
        <p:txBody>
          <a:bodyPr wrap="square" rtlCol="0">
            <a:spAutoFit/>
          </a:bodyPr>
          <a:lstStyle/>
          <a:p>
            <a:r>
              <a:rPr lang="de-DE" sz="1400"/>
              <a:t>In allen vier Teilen darf ein deutschsprachiges </a:t>
            </a:r>
            <a:r>
              <a:rPr lang="de-DE" sz="1400" b="1" u="sng"/>
              <a:t>oder</a:t>
            </a:r>
            <a:r>
              <a:rPr lang="de-DE" sz="1400"/>
              <a:t> ein zweisprachiges Wörterbuch verwendet werden.</a:t>
            </a:r>
          </a:p>
        </p:txBody>
      </p:sp>
    </p:spTree>
    <p:extLst>
      <p:ext uri="{BB962C8B-B14F-4D97-AF65-F5344CB8AC3E}">
        <p14:creationId xmlns:p14="http://schemas.microsoft.com/office/powerpoint/2010/main" val="347291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normAutofit/>
          </a:bodyPr>
          <a:lstStyle/>
          <a:p>
            <a:r>
              <a:rPr lang="de-DE"/>
              <a:t>Muttersprache</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61043" y="1684637"/>
            <a:ext cx="8291264" cy="4525963"/>
          </a:xfrm>
        </p:spPr>
        <p:txBody>
          <a:bodyPr>
            <a:normAutofit fontScale="850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Wortschatzkenntnisse und </a:t>
            </a:r>
          </a:p>
          <a:p>
            <a:pPr marL="0" indent="0">
              <a:buNone/>
            </a:pPr>
            <a:r>
              <a:rPr lang="de-DE" sz="2500" b="1" dirty="0"/>
              <a:t>            textgebundenes Schreiben</a:t>
            </a:r>
          </a:p>
          <a:p>
            <a:pPr marL="0" indent="0">
              <a:buNone/>
            </a:pPr>
            <a:br>
              <a:rPr lang="de-DE" sz="2500" dirty="0"/>
            </a:br>
            <a:r>
              <a:rPr lang="de-DE" sz="2500" b="1" dirty="0"/>
              <a:t>Teil B: Impulsgesteuertes Schreiben und </a:t>
            </a:r>
          </a:p>
          <a:p>
            <a:pPr marL="0" indent="0">
              <a:buNone/>
            </a:pPr>
            <a:r>
              <a:rPr lang="de-DE" sz="2500" b="1" dirty="0"/>
              <a:t>            freies Schreiben</a:t>
            </a:r>
            <a:endParaRPr lang="de-DE" sz="2200" dirty="0"/>
          </a:p>
          <a:p>
            <a:pPr marL="0" indent="0">
              <a:buNone/>
            </a:pPr>
            <a:r>
              <a:rPr lang="de-DE" sz="2100" dirty="0"/>
              <a:t>Das Fach Muttersprache tritt für </a:t>
            </a:r>
            <a:r>
              <a:rPr lang="de-DE" sz="2100" dirty="0" err="1"/>
              <a:t>Schüler:innen</a:t>
            </a:r>
            <a:r>
              <a:rPr lang="de-DE" sz="2100" dirty="0"/>
              <a:t> auf Antrag der Erziehungsberechtigen an die Stelle des Faches Englisch, wenn das Staatsministerium einen Korrektor anbieten kann. Um eine </a:t>
            </a:r>
            <a:r>
              <a:rPr lang="de-DE" sz="2100" dirty="0" err="1"/>
              <a:t>Jahresfortgangsnote</a:t>
            </a:r>
            <a:r>
              <a:rPr lang="de-DE" sz="2100" dirty="0"/>
              <a:t> zu erhalten, findet eine besondere Leistungsfeststellung am Mittwoch, den 20. März 2024, statt.</a:t>
            </a:r>
          </a:p>
          <a:p>
            <a:pPr marL="0" indent="0">
              <a:buNone/>
            </a:pPr>
            <a:endParaRPr lang="de-DE" sz="2500" u="sng" dirty="0"/>
          </a:p>
          <a:p>
            <a:pPr marL="0" indent="0">
              <a:buNone/>
            </a:pPr>
            <a:r>
              <a:rPr lang="de-DE" sz="2700" u="sng" dirty="0"/>
              <a:t>Termin</a:t>
            </a:r>
            <a:r>
              <a:rPr lang="de-DE" sz="2700" dirty="0"/>
              <a:t>:</a:t>
            </a:r>
          </a:p>
          <a:p>
            <a:pPr marL="0" indent="0">
              <a:buNone/>
            </a:pPr>
            <a:r>
              <a:rPr lang="de-DE" sz="2700" dirty="0"/>
              <a:t>Freitag, 21. Juni 2024</a:t>
            </a:r>
          </a:p>
          <a:p>
            <a:pPr marL="0" indent="0">
              <a:buNone/>
            </a:pPr>
            <a:r>
              <a:rPr lang="de-DE" sz="27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17.09.23</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9</a:t>
            </a:fld>
            <a:endParaRPr lang="de-DE"/>
          </a:p>
        </p:txBody>
      </p:sp>
    </p:spTree>
    <p:extLst>
      <p:ext uri="{BB962C8B-B14F-4D97-AF65-F5344CB8AC3E}">
        <p14:creationId xmlns:p14="http://schemas.microsoft.com/office/powerpoint/2010/main" val="326855664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F7A2732AF9AA48B0B9BB5F47B268B1" ma:contentTypeVersion="41" ma:contentTypeDescription="Create a new document." ma:contentTypeScope="" ma:versionID="3a3c98d91ca91f5b7c42bd6f07362637">
  <xsd:schema xmlns:xsd="http://www.w3.org/2001/XMLSchema" xmlns:xs="http://www.w3.org/2001/XMLSchema" xmlns:p="http://schemas.microsoft.com/office/2006/metadata/properties" xmlns:ns3="8a091c5e-81f0-4b7b-b448-f9c2905fa795" xmlns:ns4="aeba6821-f193-4e66-ad9d-16351d0d8871" targetNamespace="http://schemas.microsoft.com/office/2006/metadata/properties" ma:root="true" ma:fieldsID="36a55d624ae50f5d71369b2bddd8a818" ns3:_="" ns4:_="">
    <xsd:import namespace="8a091c5e-81f0-4b7b-b448-f9c2905fa795"/>
    <xsd:import namespace="aeba6821-f193-4e66-ad9d-16351d0d887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Leaders" minOccurs="0"/>
                <xsd:element ref="ns3:Members" minOccurs="0"/>
                <xsd:element ref="ns3:Member_Groups" minOccurs="0"/>
                <xsd:element ref="ns3:Distribution_Groups" minOccurs="0"/>
                <xsd:element ref="ns3:LMS_Mapping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Teams_Channel_Section_Location" minOccurs="0"/>
                <xsd:element ref="ns3:MediaLengthInSeconds" minOccurs="0"/>
                <xsd:element ref="ns3:Teachers" minOccurs="0"/>
                <xsd:element ref="ns3:Students" minOccurs="0"/>
                <xsd:element ref="ns3:Student_Groups" minOccurs="0"/>
                <xsd:element ref="ns3:Invited_Teachers" minOccurs="0"/>
                <xsd:element ref="ns3:Invited_Students" minOccurs="0"/>
                <xsd:element ref="ns3:Has_Teacher_Only_Section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91c5e-81f0-4b7b-b448-f9c2905fa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Leaders" ma:index="3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Leaders" ma:index="35" nillable="true" ma:displayName="Invited Leaders" ma:internalName="Invited_Leaders">
      <xsd:simpleType>
        <xsd:restriction base="dms:Note">
          <xsd:maxLength value="255"/>
        </xsd:restriction>
      </xsd:simpleType>
    </xsd:element>
    <xsd:element name="Invited_Members" ma:index="36" nillable="true" ma:displayName="Invited Members" ma:internalName="Invited_Member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Leaders_Only_SectionGroup" ma:index="38" nillable="true" ma:displayName="Has Leaders Only SectionGroup" ma:internalName="Has_Leaders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element name="Teachers" ma:index="4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4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4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46" nillable="true" ma:displayName="Invited Teachers" ma:internalName="Invited_Teachers">
      <xsd:simpleType>
        <xsd:restriction base="dms:Note">
          <xsd:maxLength value="255"/>
        </xsd:restriction>
      </xsd:simpleType>
    </xsd:element>
    <xsd:element name="Invited_Students" ma:index="47" nillable="true" ma:displayName="Invited Students" ma:internalName="Invited_Students">
      <xsd:simpleType>
        <xsd:restriction base="dms:Note">
          <xsd:maxLength value="255"/>
        </xsd:restriction>
      </xsd:simpleType>
    </xsd:element>
    <xsd:element name="Has_Teacher_Only_SectionGroup" ma:index="48" nillable="true" ma:displayName="Has Teacher Only SectionGroup" ma:internalName="Has_Teacher_Only_SectionGroup">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eba6821-f193-4e66-ad9d-16351d0d887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ams_Channel_Section_Location xmlns="8a091c5e-81f0-4b7b-b448-f9c2905fa795" xsi:nil="true"/>
    <LMS_Mappings xmlns="8a091c5e-81f0-4b7b-b448-f9c2905fa795" xsi:nil="true"/>
    <Invited_Students xmlns="8a091c5e-81f0-4b7b-b448-f9c2905fa795" xsi:nil="true"/>
    <CultureName xmlns="8a091c5e-81f0-4b7b-b448-f9c2905fa795" xsi:nil="true"/>
    <Students xmlns="8a091c5e-81f0-4b7b-b448-f9c2905fa795">
      <UserInfo>
        <DisplayName/>
        <AccountId xsi:nil="true"/>
        <AccountType/>
      </UserInfo>
    </Students>
    <Student_Groups xmlns="8a091c5e-81f0-4b7b-b448-f9c2905fa795">
      <UserInfo>
        <DisplayName/>
        <AccountId xsi:nil="true"/>
        <AccountType/>
      </UserInfo>
    </Student_Groups>
    <DefaultSectionNames xmlns="8a091c5e-81f0-4b7b-b448-f9c2905fa795" xsi:nil="true"/>
    <Invited_Members xmlns="8a091c5e-81f0-4b7b-b448-f9c2905fa795" xsi:nil="true"/>
    <Is_Collaboration_Space_Locked xmlns="8a091c5e-81f0-4b7b-b448-f9c2905fa795" xsi:nil="true"/>
    <Leaders xmlns="8a091c5e-81f0-4b7b-b448-f9c2905fa795">
      <UserInfo>
        <DisplayName/>
        <AccountId xsi:nil="true"/>
        <AccountType/>
      </UserInfo>
    </Leaders>
    <Math_Settings xmlns="8a091c5e-81f0-4b7b-b448-f9c2905fa795" xsi:nil="true"/>
    <Has_Teacher_Only_SectionGroup xmlns="8a091c5e-81f0-4b7b-b448-f9c2905fa795" xsi:nil="true"/>
    <FolderType xmlns="8a091c5e-81f0-4b7b-b448-f9c2905fa795" xsi:nil="true"/>
    <Distribution_Groups xmlns="8a091c5e-81f0-4b7b-b448-f9c2905fa795" xsi:nil="true"/>
    <Templates xmlns="8a091c5e-81f0-4b7b-b448-f9c2905fa795" xsi:nil="true"/>
    <Members xmlns="8a091c5e-81f0-4b7b-b448-f9c2905fa795">
      <UserInfo>
        <DisplayName/>
        <AccountId xsi:nil="true"/>
        <AccountType/>
      </UserInfo>
    </Members>
    <Member_Groups xmlns="8a091c5e-81f0-4b7b-b448-f9c2905fa795">
      <UserInfo>
        <DisplayName/>
        <AccountId xsi:nil="true"/>
        <AccountType/>
      </UserInfo>
    </Member_Groups>
    <Self_Registration_Enabled xmlns="8a091c5e-81f0-4b7b-b448-f9c2905fa795" xsi:nil="true"/>
    <AppVersion xmlns="8a091c5e-81f0-4b7b-b448-f9c2905fa795" xsi:nil="true"/>
    <TeamsChannelId xmlns="8a091c5e-81f0-4b7b-b448-f9c2905fa795" xsi:nil="true"/>
    <Invited_Leaders xmlns="8a091c5e-81f0-4b7b-b448-f9c2905fa795" xsi:nil="true"/>
    <NotebookType xmlns="8a091c5e-81f0-4b7b-b448-f9c2905fa795" xsi:nil="true"/>
    <Teachers xmlns="8a091c5e-81f0-4b7b-b448-f9c2905fa795">
      <UserInfo>
        <DisplayName/>
        <AccountId xsi:nil="true"/>
        <AccountType/>
      </UserInfo>
    </Teachers>
    <Has_Leaders_Only_SectionGroup xmlns="8a091c5e-81f0-4b7b-b448-f9c2905fa795" xsi:nil="true"/>
    <IsNotebookLocked xmlns="8a091c5e-81f0-4b7b-b448-f9c2905fa795" xsi:nil="true"/>
    <Invited_Teachers xmlns="8a091c5e-81f0-4b7b-b448-f9c2905fa795" xsi:nil="true"/>
    <Owner xmlns="8a091c5e-81f0-4b7b-b448-f9c2905fa795">
      <UserInfo>
        <DisplayName/>
        <AccountId xsi:nil="true"/>
        <AccountType/>
      </UserInfo>
    </Owne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557BD8-D052-453B-AC9C-76ACD5DD93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091c5e-81f0-4b7b-b448-f9c2905fa795"/>
    <ds:schemaRef ds:uri="aeba6821-f193-4e66-ad9d-16351d0d88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BD8EE3-A101-4991-8ACC-E46E9C900596}">
  <ds:schemaRefs>
    <ds:schemaRef ds:uri="http://purl.org/dc/elements/1.1/"/>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8a091c5e-81f0-4b7b-b448-f9c2905fa795"/>
    <ds:schemaRef ds:uri="http://schemas.microsoft.com/office/infopath/2007/PartnerControls"/>
    <ds:schemaRef ds:uri="http://schemas.openxmlformats.org/package/2006/metadata/core-properties"/>
    <ds:schemaRef ds:uri="aeba6821-f193-4e66-ad9d-16351d0d8871"/>
  </ds:schemaRefs>
</ds:datastoreItem>
</file>

<file path=customXml/itemProps3.xml><?xml version="1.0" encoding="utf-8"?>
<ds:datastoreItem xmlns:ds="http://schemas.openxmlformats.org/officeDocument/2006/customXml" ds:itemID="{D76065F7-8A7E-4D33-ABC0-4AAC6E1F6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1950</Words>
  <Application>Microsoft Macintosh PowerPoint</Application>
  <PresentationFormat>Bildschirmpräsentation (4:3)</PresentationFormat>
  <Paragraphs>510</Paragraphs>
  <Slides>27</Slides>
  <Notes>27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Arial</vt:lpstr>
      <vt:lpstr>Calibri</vt:lpstr>
      <vt:lpstr>Wingdings</vt:lpstr>
      <vt:lpstr>Larissa</vt:lpstr>
      <vt:lpstr>Abschlussprüfung Qualifizierender Mittelschulabschluss 2023/24</vt:lpstr>
      <vt:lpstr>  Qualifizierender Mittelschulabschluss   im Schuljahr 2023/24 </vt:lpstr>
      <vt:lpstr>  Qualifizierender Mittelschulabschluss   im Schuljahr 2023/24 </vt:lpstr>
      <vt:lpstr>  Qualifizierender Mittelschulabschluss   im Schuljahr 2023/24 </vt:lpstr>
      <vt:lpstr>  Qualifizierender Mittelschulabschluss   im Schuljahr 2023/24 </vt:lpstr>
      <vt:lpstr>Deutsch</vt:lpstr>
      <vt:lpstr>Deutsch als Zweitsprache</vt:lpstr>
      <vt:lpstr>Deutsch als Zweitsprache</vt:lpstr>
      <vt:lpstr>Muttersprache</vt:lpstr>
      <vt:lpstr>Mathematik</vt:lpstr>
      <vt:lpstr>Projektprüfung (1)</vt:lpstr>
      <vt:lpstr>Projektprüfung (2)</vt:lpstr>
      <vt:lpstr>Englisch</vt:lpstr>
      <vt:lpstr>Natur und Technik</vt:lpstr>
      <vt:lpstr>Geschichte/Politik/ Geografie</vt:lpstr>
      <vt:lpstr>Kath. Religion/Ethik</vt:lpstr>
      <vt:lpstr>Sport</vt:lpstr>
      <vt:lpstr>Musik</vt:lpstr>
      <vt:lpstr>Kunst</vt:lpstr>
      <vt:lpstr>Informatik</vt:lpstr>
      <vt:lpstr>Buchführung</vt:lpstr>
      <vt:lpstr>Informatik und digitales Gestalten (IdiG)</vt:lpstr>
      <vt:lpstr>Abschlussbewertung (1)</vt:lpstr>
      <vt:lpstr>Abschlussbewertung (2)</vt:lpstr>
      <vt:lpstr>Abschlussbewertung</vt:lpstr>
      <vt:lpstr>Abschlussbewertung</vt:lpstr>
      <vt:lpstr>„Letzte Informationen“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Abschlussprüfung  M10 im  Schuljahr 2011/2012</dc:title>
  <dc:creator>Petra</dc:creator>
  <cp:lastModifiedBy>Petra Beuer</cp:lastModifiedBy>
  <cp:revision>4</cp:revision>
  <dcterms:created xsi:type="dcterms:W3CDTF">2012-01-15T13:34:54Z</dcterms:created>
  <dcterms:modified xsi:type="dcterms:W3CDTF">2023-09-17T08:33:44Z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0x01010025F7A2732AF9AA48B0B9BB5F47B268B1</vt:lpwstr>
  </property>
</Properties>
</file>