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17"/>
  </p:notesMasterIdLst>
  <p:sldIdLst>
    <p:sldId id="267" r:id="rId5"/>
    <p:sldId id="278" r:id="rId6"/>
    <p:sldId id="279" r:id="rId7"/>
    <p:sldId id="257" r:id="rId8"/>
    <p:sldId id="260" r:id="rId9"/>
    <p:sldId id="259" r:id="rId10"/>
    <p:sldId id="261" r:id="rId11"/>
    <p:sldId id="276" r:id="rId12"/>
    <p:sldId id="264" r:id="rId13"/>
    <p:sldId id="275" r:id="rId14"/>
    <p:sldId id="277" r:id="rId15"/>
    <p:sldId id="270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DB77"/>
    <a:srgbClr val="FFE07D"/>
    <a:srgbClr val="FFD85D"/>
    <a:srgbClr val="FEEEE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0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7EE17-DF22-4DBD-B005-2E6312A96B0E}" type="datetimeFigureOut">
              <a:rPr lang="de-DE" smtClean="0"/>
              <a:pPr/>
              <a:t>03.01.24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2C777-27C2-4E6D-A540-9859F7823FE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93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149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404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546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5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12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352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759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759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404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404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292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2C777-27C2-4E6D-A540-9859F7823FEC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40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61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86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01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5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77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84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85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63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77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27.02.2012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Beuer Petra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94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27.02.2012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Beuer Petra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AE41A-2C2E-4FE8-80A7-AFD56F91C6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89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33" y="476672"/>
            <a:ext cx="7772400" cy="2592288"/>
          </a:xfrm>
          <a:solidFill>
            <a:srgbClr val="ABDB77"/>
          </a:solidFill>
        </p:spPr>
        <p:txBody>
          <a:bodyPr>
            <a:normAutofit/>
          </a:bodyPr>
          <a:lstStyle/>
          <a:p>
            <a:r>
              <a:rPr lang="de-DE" sz="6000" b="1" dirty="0"/>
              <a:t>Abschlussprüfung M10</a:t>
            </a:r>
            <a:br>
              <a:rPr lang="de-DE" sz="6000" b="1" dirty="0"/>
            </a:br>
            <a:r>
              <a:rPr lang="de-DE" sz="6000" b="1" dirty="0"/>
              <a:t>2023/24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002752"/>
            <a:ext cx="6400800" cy="1106840"/>
          </a:xfrm>
        </p:spPr>
        <p:txBody>
          <a:bodyPr>
            <a:normAutofit/>
          </a:bodyPr>
          <a:lstStyle/>
          <a:p>
            <a:endParaRPr lang="de-DE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S_stilis_d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687" y="3476052"/>
            <a:ext cx="645266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AB97-62BF-4538-B0AD-A98690B3F956}" type="datetime1">
              <a:rPr lang="de-DE" smtClean="0"/>
              <a:pPr/>
              <a:t>03.01.24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8961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5040560" cy="1368152"/>
          </a:xfrm>
          <a:solidFill>
            <a:srgbClr val="ABDB77"/>
          </a:solidFill>
        </p:spPr>
        <p:txBody>
          <a:bodyPr>
            <a:normAutofit/>
          </a:bodyPr>
          <a:lstStyle/>
          <a:p>
            <a:r>
              <a:rPr lang="de-DE" dirty="0"/>
              <a:t>Abschlussbewertung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776864" cy="38884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sz="2300" b="1" dirty="0">
                <a:solidFill>
                  <a:schemeClr val="tx1"/>
                </a:solidFill>
              </a:rPr>
              <a:t>Mündliche Nachprüfung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Eine mündliche Nachprüfung, die aber erst nach Beendigung aller Prüfungen stattfindet, ist möglich wenn,</a:t>
            </a:r>
          </a:p>
          <a:p>
            <a:pPr marL="457200" indent="-457200" algn="l">
              <a:buAutoNum type="arabicPeriod"/>
            </a:pPr>
            <a:r>
              <a:rPr lang="de-DE" sz="2300" dirty="0">
                <a:solidFill>
                  <a:schemeClr val="tx1"/>
                </a:solidFill>
              </a:rPr>
              <a:t>die Prüfungsnote eine Notenstufe schlechter als die Jahresfort-</a:t>
            </a:r>
            <a:r>
              <a:rPr lang="de-DE" sz="2300" dirty="0" err="1">
                <a:solidFill>
                  <a:schemeClr val="tx1"/>
                </a:solidFill>
              </a:rPr>
              <a:t>gangsnote</a:t>
            </a:r>
            <a:r>
              <a:rPr lang="de-DE" sz="2300" dirty="0">
                <a:solidFill>
                  <a:schemeClr val="tx1"/>
                </a:solidFill>
              </a:rPr>
              <a:t> ist. Um diese Note wieder zu verbessern, muss in der mündlichen Nachprüfung die Prüfungsnote um zwei Noten verbessert werden!</a:t>
            </a: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de-DE" sz="2300" dirty="0">
                <a:solidFill>
                  <a:schemeClr val="tx1"/>
                </a:solidFill>
              </a:rPr>
              <a:t>Die </a:t>
            </a:r>
            <a:r>
              <a:rPr lang="de-DE" sz="2300" dirty="0" err="1">
                <a:solidFill>
                  <a:schemeClr val="tx1"/>
                </a:solidFill>
              </a:rPr>
              <a:t>Jahresfortgangsnote</a:t>
            </a:r>
            <a:r>
              <a:rPr lang="de-DE" sz="2300" dirty="0">
                <a:solidFill>
                  <a:schemeClr val="tx1"/>
                </a:solidFill>
              </a:rPr>
              <a:t> in den Fächern GPG, NT, </a:t>
            </a:r>
            <a:r>
              <a:rPr lang="de-DE" sz="2300" dirty="0" err="1">
                <a:solidFill>
                  <a:schemeClr val="tx1"/>
                </a:solidFill>
              </a:rPr>
              <a:t>WiB</a:t>
            </a:r>
            <a:r>
              <a:rPr lang="de-DE" sz="2300" dirty="0">
                <a:solidFill>
                  <a:schemeClr val="tx1"/>
                </a:solidFill>
              </a:rPr>
              <a:t>, Religion/ Ethik, Informatik, Ernährung und Soziales/Wirtschaft und Kommunikation/ Technik eine 5 ist. Um diese Note zu verbessern, muss in der mündlichen Nachprüfung des jeweiligen Faches (Dauer 15 Minuten) die Note 3 erzielt werden! Geprüft wird der komplette Jahresstoff.</a:t>
            </a:r>
          </a:p>
          <a:p>
            <a:pPr algn="l"/>
            <a:endParaRPr lang="de-DE" sz="2300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0DA-773F-443F-A9D5-94758815C2DD}" type="datetime1">
              <a:rPr lang="de-DE" smtClean="0"/>
              <a:pPr/>
              <a:t>03.01.24</a:t>
            </a:fld>
            <a:r>
              <a:rPr lang="de-DE" dirty="0"/>
              <a:t>	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7" name="Grafik 6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156" y="692696"/>
            <a:ext cx="291465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126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5040560" cy="1368152"/>
          </a:xfrm>
          <a:solidFill>
            <a:srgbClr val="ABDB77"/>
          </a:solidFill>
        </p:spPr>
        <p:txBody>
          <a:bodyPr>
            <a:normAutofit/>
          </a:bodyPr>
          <a:lstStyle/>
          <a:p>
            <a:r>
              <a:rPr lang="de-DE" dirty="0"/>
              <a:t>Abschlussbewertung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776864" cy="3888432"/>
          </a:xfrm>
        </p:spPr>
        <p:txBody>
          <a:bodyPr>
            <a:normAutofit/>
          </a:bodyPr>
          <a:lstStyle/>
          <a:p>
            <a:pPr algn="l"/>
            <a:r>
              <a:rPr lang="de-DE" sz="2300" b="1" dirty="0">
                <a:solidFill>
                  <a:schemeClr val="tx1"/>
                </a:solidFill>
              </a:rPr>
              <a:t>Wann ist die Prüfung nicht bestanden?</a:t>
            </a:r>
          </a:p>
          <a:p>
            <a:pPr marL="457200" indent="-457200" algn="l">
              <a:buAutoNum type="arabicPeriod"/>
            </a:pPr>
            <a:r>
              <a:rPr lang="de-DE" sz="2300" dirty="0">
                <a:solidFill>
                  <a:schemeClr val="tx1"/>
                </a:solidFill>
              </a:rPr>
              <a:t>Gesamtnote 6 im Fach Deutsch (ermittelt aus Jahresfort-   </a:t>
            </a:r>
            <a:r>
              <a:rPr lang="de-DE" sz="2300" dirty="0" err="1">
                <a:solidFill>
                  <a:schemeClr val="tx1"/>
                </a:solidFill>
              </a:rPr>
              <a:t>gangsnote</a:t>
            </a:r>
            <a:r>
              <a:rPr lang="de-DE" sz="2300" dirty="0">
                <a:solidFill>
                  <a:schemeClr val="tx1"/>
                </a:solidFill>
              </a:rPr>
              <a:t> und Prüfungsnote)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2.   Note 6 in der Projektprüfung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  <a:sym typeface="Wingdings"/>
              </a:rPr>
              <a:t>         </a:t>
            </a:r>
            <a:r>
              <a:rPr lang="de-DE" sz="2000" dirty="0">
                <a:solidFill>
                  <a:schemeClr val="tx1"/>
                </a:solidFill>
              </a:rPr>
              <a:t>Hier gibt es weder die Möglichkeit eines Notenausgleiches 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             noch die Chance auf eine mündliche Nachprüfung!!! 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3.   Bei Note 5 in zwei oder mehr Fächern. Dazu zählen alle acht 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      Fächer, also auch die Fächer, in denen keine Prüfung </a:t>
            </a:r>
            <a:r>
              <a:rPr lang="de-DE" sz="2300" dirty="0" err="1">
                <a:solidFill>
                  <a:schemeClr val="tx1"/>
                </a:solidFill>
              </a:rPr>
              <a:t>abge</a:t>
            </a:r>
            <a:r>
              <a:rPr lang="de-DE" sz="2300" dirty="0">
                <a:solidFill>
                  <a:schemeClr val="tx1"/>
                </a:solidFill>
              </a:rPr>
              <a:t>-  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      legt werden muss!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0DA-773F-443F-A9D5-94758815C2DD}" type="datetime1">
              <a:rPr lang="de-DE" smtClean="0"/>
              <a:pPr/>
              <a:t>03.01.24</a:t>
            </a:fld>
            <a:r>
              <a:rPr lang="de-DE" dirty="0"/>
              <a:t>	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7" name="Grafik 6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156" y="692696"/>
            <a:ext cx="291465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467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5112568" cy="936104"/>
          </a:xfrm>
          <a:solidFill>
            <a:srgbClr val="ABDB77"/>
          </a:solidFill>
        </p:spPr>
        <p:txBody>
          <a:bodyPr>
            <a:normAutofit fontScale="90000"/>
          </a:bodyPr>
          <a:lstStyle/>
          <a:p>
            <a:r>
              <a:rPr lang="de-DE" dirty="0"/>
              <a:t>„Letzte Informationen“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E970-995F-4090-A1EE-76353FC6258C}" type="datetime1">
              <a:rPr lang="de-DE" smtClean="0"/>
              <a:pPr/>
              <a:t>03.01.24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611560" y="1628798"/>
            <a:ext cx="77048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de-DE" sz="2000" dirty="0">
                <a:sym typeface="Wingdings" panose="05000000000000000000" pitchFamily="2" charset="2"/>
              </a:rPr>
              <a:t>Die genauen Termine werden kurz vor oder nach den Osterferien bekannt gegeben.</a:t>
            </a:r>
          </a:p>
          <a:p>
            <a:endParaRPr lang="de-DE" sz="2000" dirty="0">
              <a:sym typeface="Wingdings" panose="05000000000000000000" pitchFamily="2" charset="2"/>
            </a:endParaRPr>
          </a:p>
          <a:p>
            <a:endParaRPr lang="de-DE" sz="600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de-DE" sz="2000" dirty="0">
                <a:sym typeface="Wingdings" panose="05000000000000000000" pitchFamily="2" charset="2"/>
              </a:rPr>
              <a:t>Die Inhalte der Prüfung sind sehr umfangreich, d.h. erst kurz vor der Prüfung mit Lernen zu beginnen, reicht nicht aus.</a:t>
            </a:r>
          </a:p>
          <a:p>
            <a:endParaRPr lang="de-DE" sz="2000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de-DE" sz="2000" dirty="0">
                <a:sym typeface="Wingdings" panose="05000000000000000000" pitchFamily="2" charset="2"/>
              </a:rPr>
              <a:t>Für Fragen stehen Ihnen die Fachlehrer und Klassenlehrer gerne zur Verfügung. </a:t>
            </a:r>
          </a:p>
          <a:p>
            <a:pPr marL="285750" indent="-285750">
              <a:buFont typeface="Wingdings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 algn="ctr"/>
            <a:r>
              <a:rPr lang="de-DE" sz="3000" b="1" dirty="0">
                <a:solidFill>
                  <a:srgbClr val="FF0000"/>
                </a:solidFill>
                <a:sym typeface="Wingdings" panose="05000000000000000000" pitchFamily="2" charset="2"/>
              </a:rPr>
              <a:t>Wir wünschen Ihrem Kind schon heute viel Erfolg bei den Prüfungen.</a:t>
            </a:r>
          </a:p>
          <a:p>
            <a:endParaRPr lang="de-DE" sz="600" dirty="0">
              <a:sym typeface="Wingdings" panose="05000000000000000000" pitchFamily="2" charset="2"/>
            </a:endParaRPr>
          </a:p>
          <a:p>
            <a:endParaRPr lang="de-DE" sz="600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de-DE" dirty="0"/>
          </a:p>
        </p:txBody>
      </p:sp>
      <p:pic>
        <p:nvPicPr>
          <p:cNvPr id="8" name="Grafik 7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4664"/>
            <a:ext cx="291465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843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332655"/>
            <a:ext cx="8134672" cy="1426927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  Abschlussprüfung  M10</a:t>
            </a:r>
            <a:br>
              <a:rPr lang="de-DE" dirty="0"/>
            </a:br>
            <a:r>
              <a:rPr lang="de-DE" dirty="0"/>
              <a:t>  im Schuljahr 2023/24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7564" y="2116293"/>
            <a:ext cx="7848872" cy="4248472"/>
          </a:xfrm>
          <a:solidFill>
            <a:srgbClr val="ABDB77"/>
          </a:solidFill>
        </p:spPr>
        <p:txBody>
          <a:bodyPr>
            <a:normAutofit/>
          </a:bodyPr>
          <a:lstStyle/>
          <a:p>
            <a:pPr algn="l"/>
            <a:r>
              <a:rPr lang="de-DE" sz="2200" dirty="0">
                <a:solidFill>
                  <a:schemeClr val="tx1"/>
                </a:solidFill>
              </a:rPr>
              <a:t>Die Prüfung umfasst für alle Prüflinge folgende Fächer:</a:t>
            </a:r>
          </a:p>
          <a:p>
            <a:pPr marL="457200" indent="-457200" algn="l">
              <a:buFontTx/>
              <a:buChar char="-"/>
            </a:pPr>
            <a:r>
              <a:rPr lang="de-DE" sz="2200" dirty="0">
                <a:solidFill>
                  <a:schemeClr val="tx1"/>
                </a:solidFill>
              </a:rPr>
              <a:t>Deutsch</a:t>
            </a:r>
          </a:p>
          <a:p>
            <a:pPr marL="457200" indent="-457200" algn="l">
              <a:buFontTx/>
              <a:buChar char="-"/>
            </a:pPr>
            <a:r>
              <a:rPr lang="de-DE" sz="2200" dirty="0">
                <a:solidFill>
                  <a:schemeClr val="tx1"/>
                </a:solidFill>
              </a:rPr>
              <a:t>Mathematik</a:t>
            </a:r>
          </a:p>
          <a:p>
            <a:pPr marL="457200" indent="-457200" algn="l">
              <a:buFontTx/>
              <a:buChar char="-"/>
            </a:pPr>
            <a:r>
              <a:rPr lang="de-DE" sz="2200" dirty="0">
                <a:solidFill>
                  <a:schemeClr val="tx1"/>
                </a:solidFill>
              </a:rPr>
              <a:t>Englisch</a:t>
            </a:r>
          </a:p>
          <a:p>
            <a:pPr marL="457200" indent="-457200" algn="l">
              <a:buFontTx/>
              <a:buChar char="-"/>
            </a:pPr>
            <a:r>
              <a:rPr lang="de-DE" sz="2200" dirty="0">
                <a:solidFill>
                  <a:schemeClr val="tx1"/>
                </a:solidFill>
              </a:rPr>
              <a:t>Projektprüfung: Kombination aus Ernährung und Soziales + </a:t>
            </a:r>
            <a:r>
              <a:rPr lang="de-DE" sz="2200" dirty="0" err="1">
                <a:solidFill>
                  <a:schemeClr val="tx1"/>
                </a:solidFill>
              </a:rPr>
              <a:t>WiB</a:t>
            </a:r>
            <a:r>
              <a:rPr lang="de-DE" sz="2200" dirty="0">
                <a:solidFill>
                  <a:schemeClr val="tx1"/>
                </a:solidFill>
              </a:rPr>
              <a:t>, Wirtschaft und Kommunikation + </a:t>
            </a:r>
            <a:r>
              <a:rPr lang="de-DE" sz="2200" dirty="0" err="1">
                <a:solidFill>
                  <a:schemeClr val="tx1"/>
                </a:solidFill>
              </a:rPr>
              <a:t>WiB</a:t>
            </a:r>
            <a:r>
              <a:rPr lang="de-DE" sz="2200" dirty="0">
                <a:solidFill>
                  <a:schemeClr val="tx1"/>
                </a:solidFill>
              </a:rPr>
              <a:t> oder Technik + </a:t>
            </a:r>
            <a:r>
              <a:rPr lang="de-DE" sz="2200" dirty="0" err="1">
                <a:solidFill>
                  <a:schemeClr val="tx1"/>
                </a:solidFill>
              </a:rPr>
              <a:t>WiB</a:t>
            </a:r>
            <a:endParaRPr lang="de-DE" sz="2200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de-DE" sz="2200" dirty="0">
              <a:solidFill>
                <a:schemeClr val="tx1"/>
              </a:solidFill>
            </a:endParaRPr>
          </a:p>
          <a:p>
            <a:pPr algn="l"/>
            <a:r>
              <a:rPr lang="de-DE" sz="2200" dirty="0">
                <a:solidFill>
                  <a:srgbClr val="FF0000"/>
                </a:solidFill>
              </a:rPr>
              <a:t>Für externe Schüler gibt es noch zwei weitere Zusatzprüfungen:</a:t>
            </a:r>
          </a:p>
          <a:p>
            <a:pPr marL="457200" indent="-457200" algn="l">
              <a:buFontTx/>
              <a:buChar char="-"/>
            </a:pPr>
            <a:r>
              <a:rPr lang="de-DE" sz="2200" dirty="0">
                <a:solidFill>
                  <a:schemeClr val="tx1"/>
                </a:solidFill>
              </a:rPr>
              <a:t>NT (kompletter Jahresstoff – min. 15 Minuten mündlich)</a:t>
            </a:r>
          </a:p>
          <a:p>
            <a:pPr marL="457200" indent="-457200" algn="l">
              <a:buFontTx/>
              <a:buChar char="-"/>
            </a:pPr>
            <a:r>
              <a:rPr lang="de-DE" sz="2200" dirty="0">
                <a:solidFill>
                  <a:schemeClr val="tx1"/>
                </a:solidFill>
              </a:rPr>
              <a:t>GPG (kompletter Jahresstoff – min. 15 Minuten mündlich)</a:t>
            </a:r>
          </a:p>
          <a:p>
            <a:pPr marL="457200" indent="-457200" algn="l">
              <a:buFontTx/>
              <a:buChar char="-"/>
            </a:pP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9206-8BA2-49FD-AB78-00FA5021417C}" type="datetime1">
              <a:rPr lang="de-DE" smtClean="0"/>
              <a:pPr/>
              <a:t>03.01.24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8" name="Grafik 7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116632"/>
            <a:ext cx="291465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951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7564" y="2116293"/>
            <a:ext cx="7848872" cy="4248472"/>
          </a:xfrm>
          <a:solidFill>
            <a:srgbClr val="ABDB77"/>
          </a:solidFill>
        </p:spPr>
        <p:txBody>
          <a:bodyPr>
            <a:normAutofit lnSpcReduction="10000"/>
          </a:bodyPr>
          <a:lstStyle/>
          <a:p>
            <a:pPr algn="l"/>
            <a:r>
              <a:rPr lang="de-DE" sz="2200" b="1" dirty="0">
                <a:solidFill>
                  <a:schemeClr val="tx1"/>
                </a:solidFill>
              </a:rPr>
              <a:t>Deutsch schriftlich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de-DE" sz="2200" dirty="0">
                <a:solidFill>
                  <a:schemeClr val="tx1"/>
                </a:solidFill>
              </a:rPr>
              <a:t>Duden in der kompletten Prüfung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endParaRPr lang="de-DE" sz="2200" dirty="0">
              <a:solidFill>
                <a:schemeClr val="tx1"/>
              </a:solidFill>
            </a:endParaRPr>
          </a:p>
          <a:p>
            <a:pPr algn="l"/>
            <a:r>
              <a:rPr lang="de-DE" sz="2200" b="1" dirty="0">
                <a:solidFill>
                  <a:schemeClr val="tx1"/>
                </a:solidFill>
              </a:rPr>
              <a:t>Mathe schriftlich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de-DE" sz="2200" dirty="0">
                <a:solidFill>
                  <a:schemeClr val="tx1"/>
                </a:solidFill>
                <a:sym typeface="Wingdings" panose="05000000000000000000" pitchFamily="2" charset="2"/>
              </a:rPr>
              <a:t>Duden in der kompletten Prüfung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de-DE" sz="2200" dirty="0">
                <a:solidFill>
                  <a:schemeClr val="tx1"/>
                </a:solidFill>
                <a:sym typeface="Wingdings" panose="05000000000000000000" pitchFamily="2" charset="2"/>
              </a:rPr>
              <a:t>Teil A: keine Formelsammlung, kein Taschenrechner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de-DE" sz="2200" dirty="0">
                <a:solidFill>
                  <a:schemeClr val="tx1"/>
                </a:solidFill>
                <a:sym typeface="Wingdings" panose="05000000000000000000" pitchFamily="2" charset="2"/>
              </a:rPr>
              <a:t>Teil B: Formelsammlung, Taschenrechner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endParaRPr lang="de-DE" sz="2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/>
            <a:r>
              <a:rPr lang="de-DE" sz="2200" b="1" dirty="0">
                <a:solidFill>
                  <a:schemeClr val="tx1"/>
                </a:solidFill>
                <a:sym typeface="Wingdings" panose="05000000000000000000" pitchFamily="2" charset="2"/>
              </a:rPr>
              <a:t>Englisch schriftlich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de-DE" sz="2200" dirty="0">
                <a:solidFill>
                  <a:schemeClr val="tx1"/>
                </a:solidFill>
                <a:sym typeface="Wingdings" panose="05000000000000000000" pitchFamily="2" charset="2"/>
              </a:rPr>
              <a:t>Teil A, B: kein Dictionary</a:t>
            </a:r>
          </a:p>
          <a:p>
            <a:pPr marL="342900" indent="-342900" algn="l">
              <a:buFont typeface="Wingdings" panose="05000000000000000000" pitchFamily="2" charset="2"/>
              <a:buChar char="à"/>
            </a:pPr>
            <a:r>
              <a:rPr lang="de-DE" sz="2200" dirty="0">
                <a:solidFill>
                  <a:schemeClr val="tx1"/>
                </a:solidFill>
                <a:sym typeface="Wingdings" panose="05000000000000000000" pitchFamily="2" charset="2"/>
              </a:rPr>
              <a:t>Teil C – F: Dictionary</a:t>
            </a:r>
            <a:endParaRPr lang="de-DE" sz="2200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9206-8BA2-49FD-AB78-00FA5021417C}" type="datetime1">
              <a:rPr lang="de-DE" smtClean="0"/>
              <a:pPr/>
              <a:t>03.01.24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8" name="Grafik 7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116632"/>
            <a:ext cx="2914650" cy="9810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769F0190-4982-91B9-D5B8-D8D6AA00585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5410944" cy="1143000"/>
          </a:xfrm>
          <a:prstGeom prst="rect">
            <a:avLst/>
          </a:prstGeom>
          <a:solidFill>
            <a:srgbClr val="ABDB7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zugelassene Hilfsmittel</a:t>
            </a:r>
          </a:p>
        </p:txBody>
      </p:sp>
    </p:spTree>
    <p:extLst>
      <p:ext uri="{BB962C8B-B14F-4D97-AF65-F5344CB8AC3E}">
        <p14:creationId xmlns:p14="http://schemas.microsoft.com/office/powerpoint/2010/main" val="184404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944" cy="1143000"/>
          </a:xfrm>
          <a:solidFill>
            <a:srgbClr val="ABDB77"/>
          </a:solidFill>
        </p:spPr>
        <p:txBody>
          <a:bodyPr/>
          <a:lstStyle/>
          <a:p>
            <a:r>
              <a:rPr lang="de-DE" dirty="0"/>
              <a:t>Deutsch</a:t>
            </a:r>
          </a:p>
        </p:txBody>
      </p:sp>
      <p:pic>
        <p:nvPicPr>
          <p:cNvPr id="8" name="Grafik 7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156" y="332656"/>
            <a:ext cx="2914650" cy="981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/>
              <a:t>Mündliche Prüfung</a:t>
            </a:r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2500" b="1" dirty="0"/>
              <a:t>Referat (10-15 Minuten)</a:t>
            </a:r>
          </a:p>
          <a:p>
            <a:pPr marL="0" indent="0">
              <a:buNone/>
            </a:pPr>
            <a:r>
              <a:rPr lang="de-DE" sz="2500" u="sng" dirty="0"/>
              <a:t>entweder</a:t>
            </a:r>
            <a:r>
              <a:rPr lang="de-DE" sz="2500" dirty="0"/>
              <a:t> über ein Buch in Kombination mit drei Charakteristika der Hauptpersonen</a:t>
            </a:r>
          </a:p>
          <a:p>
            <a:pPr marL="0" indent="0">
              <a:buNone/>
            </a:pPr>
            <a:r>
              <a:rPr lang="de-DE" sz="2500" u="sng" dirty="0"/>
              <a:t>oder</a:t>
            </a:r>
            <a:r>
              <a:rPr lang="de-DE" sz="2500" dirty="0"/>
              <a:t> ein großes Sachthema</a:t>
            </a:r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2500" u="sng" dirty="0"/>
              <a:t>Termine:</a:t>
            </a:r>
          </a:p>
          <a:p>
            <a:pPr marL="0" indent="0">
              <a:buNone/>
            </a:pPr>
            <a:r>
              <a:rPr lang="de-DE" sz="2500" dirty="0"/>
              <a:t>Mai/Juni/Juli 2024</a:t>
            </a:r>
          </a:p>
          <a:p>
            <a:pPr marL="0" indent="0">
              <a:buNone/>
            </a:pPr>
            <a:r>
              <a:rPr lang="de-DE" sz="1400" dirty="0"/>
              <a:t>(die genauen Termine erhalten die </a:t>
            </a:r>
            <a:r>
              <a:rPr lang="de-DE" sz="1400" dirty="0" err="1"/>
              <a:t>Schüler:innen</a:t>
            </a:r>
            <a:r>
              <a:rPr lang="de-DE" sz="1400" dirty="0"/>
              <a:t> nach </a:t>
            </a:r>
            <a:r>
              <a:rPr lang="de-DE" sz="1400"/>
              <a:t>den Osterferien)</a:t>
            </a:r>
            <a:endParaRPr lang="de-DE" sz="15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0026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/>
              <a:t>Schriftliche Prüfung</a:t>
            </a:r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2500" b="1" dirty="0"/>
              <a:t>Schriftlicher Textgebrauch</a:t>
            </a:r>
          </a:p>
          <a:p>
            <a:pPr marL="0" indent="0">
              <a:buNone/>
            </a:pPr>
            <a:r>
              <a:rPr lang="de-DE" sz="2500" dirty="0"/>
              <a:t>Textarbeit</a:t>
            </a:r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endParaRPr lang="de-DE" sz="1500" dirty="0"/>
          </a:p>
          <a:p>
            <a:pPr marL="0" indent="0">
              <a:buNone/>
            </a:pPr>
            <a:r>
              <a:rPr lang="de-DE" sz="2500" u="sng" dirty="0"/>
              <a:t>Termin:</a:t>
            </a:r>
          </a:p>
          <a:p>
            <a:pPr marL="0" indent="0">
              <a:buNone/>
            </a:pPr>
            <a:r>
              <a:rPr lang="de-DE" sz="2500" dirty="0"/>
              <a:t>Dienstag, 18. Juni 2024</a:t>
            </a:r>
          </a:p>
          <a:p>
            <a:pPr marL="0" indent="0">
              <a:buNone/>
            </a:pPr>
            <a:r>
              <a:rPr lang="de-DE" sz="2500" dirty="0"/>
              <a:t>Beginn um 8:30 Uhr</a:t>
            </a:r>
          </a:p>
          <a:p>
            <a:pPr marL="0" indent="0">
              <a:buNone/>
            </a:pPr>
            <a:r>
              <a:rPr lang="de-DE" sz="2500" dirty="0"/>
              <a:t>215 Minuten Arbeitszeit</a:t>
            </a:r>
            <a:endParaRPr lang="de-DE" sz="2500" u="sng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9EA4-90BF-4E80-B317-A4138E31C094}" type="datetime1">
              <a:rPr lang="de-DE" smtClean="0"/>
              <a:pPr/>
              <a:t>03.01.24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17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1143000"/>
          </a:xfrm>
          <a:solidFill>
            <a:srgbClr val="ABDB77"/>
          </a:solidFill>
        </p:spPr>
        <p:txBody>
          <a:bodyPr/>
          <a:lstStyle/>
          <a:p>
            <a:r>
              <a:rPr lang="de-DE" dirty="0"/>
              <a:t>Englisch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300" b="1" dirty="0"/>
              <a:t>Mündliche Prüfung</a:t>
            </a:r>
          </a:p>
          <a:p>
            <a:pPr marL="0" indent="0">
              <a:buNone/>
            </a:pPr>
            <a:r>
              <a:rPr lang="de-DE" sz="2300" b="1" dirty="0"/>
              <a:t>(Einzelprüfung, 15 Minuten)</a:t>
            </a:r>
          </a:p>
          <a:p>
            <a:pPr marL="0" indent="0">
              <a:buNone/>
            </a:pPr>
            <a:endParaRPr lang="de-DE" sz="1400" b="1" dirty="0"/>
          </a:p>
          <a:p>
            <a:pPr marL="0" indent="0">
              <a:buNone/>
            </a:pPr>
            <a:r>
              <a:rPr lang="de-DE" sz="2300" dirty="0"/>
              <a:t>Topic-</a:t>
            </a:r>
            <a:r>
              <a:rPr lang="de-DE" sz="2300" dirty="0" err="1"/>
              <a:t>based</a:t>
            </a:r>
            <a:r>
              <a:rPr lang="de-DE" sz="2300" dirty="0"/>
              <a:t> Talk </a:t>
            </a:r>
          </a:p>
          <a:p>
            <a:pPr marL="0" indent="0">
              <a:buNone/>
            </a:pPr>
            <a:r>
              <a:rPr lang="de-DE" sz="1400" dirty="0"/>
              <a:t>(= zusammenhängendes Sprechen)</a:t>
            </a:r>
          </a:p>
          <a:p>
            <a:pPr marL="0" indent="0">
              <a:buNone/>
            </a:pPr>
            <a:r>
              <a:rPr lang="de-DE" sz="2300" dirty="0"/>
              <a:t>Picture-</a:t>
            </a:r>
            <a:r>
              <a:rPr lang="de-DE" sz="2300" dirty="0" err="1"/>
              <a:t>based</a:t>
            </a:r>
            <a:r>
              <a:rPr lang="de-DE" sz="2300" dirty="0"/>
              <a:t> </a:t>
            </a:r>
            <a:r>
              <a:rPr lang="de-DE" sz="2300" dirty="0" err="1"/>
              <a:t>Conversation</a:t>
            </a:r>
            <a:endParaRPr lang="de-DE" sz="2300" dirty="0"/>
          </a:p>
          <a:p>
            <a:pPr marL="0" indent="0">
              <a:buNone/>
            </a:pPr>
            <a:r>
              <a:rPr lang="de-DE" sz="1400" dirty="0"/>
              <a:t>(= Teilnahme an Gesprächen)</a:t>
            </a:r>
          </a:p>
          <a:p>
            <a:pPr marL="0" indent="0">
              <a:buNone/>
            </a:pPr>
            <a:r>
              <a:rPr lang="de-DE" sz="2300" dirty="0" err="1"/>
              <a:t>Interpreting</a:t>
            </a:r>
            <a:r>
              <a:rPr lang="de-DE" sz="2300" dirty="0"/>
              <a:t> </a:t>
            </a:r>
          </a:p>
          <a:p>
            <a:pPr marL="0" indent="0">
              <a:buNone/>
            </a:pPr>
            <a:r>
              <a:rPr lang="de-DE" sz="1400" dirty="0"/>
              <a:t>(= Sprachmittlung/Mediation)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2300" u="sng" dirty="0"/>
              <a:t>Termine:</a:t>
            </a:r>
          </a:p>
          <a:p>
            <a:pPr marL="0" indent="0">
              <a:buNone/>
            </a:pPr>
            <a:r>
              <a:rPr lang="de-DE" sz="2300" dirty="0"/>
              <a:t>Mai/Juni/Juli 2024</a:t>
            </a:r>
          </a:p>
          <a:p>
            <a:pPr marL="0" indent="0">
              <a:buNone/>
            </a:pPr>
            <a:r>
              <a:rPr lang="de-DE" sz="1400" dirty="0"/>
              <a:t>(die genauen Termine erhalten die </a:t>
            </a:r>
            <a:r>
              <a:rPr lang="de-DE" sz="1400" dirty="0" err="1"/>
              <a:t>Schüler:innen</a:t>
            </a:r>
            <a:r>
              <a:rPr lang="de-DE" sz="1400" dirty="0"/>
              <a:t> nach den Osterferien)</a:t>
            </a:r>
          </a:p>
          <a:p>
            <a:pPr marL="0" indent="0">
              <a:buNone/>
            </a:pPr>
            <a:endParaRPr lang="de-DE" sz="23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00264" cy="5121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300" b="1" dirty="0"/>
              <a:t>Schriftliche Prüfung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lnSpc>
                <a:spcPct val="120000"/>
              </a:lnSpc>
              <a:buNone/>
            </a:pPr>
            <a:r>
              <a:rPr lang="de-DE" sz="1900" dirty="0"/>
              <a:t>Teil A: Hör- und Hörsehverstehen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1900" dirty="0"/>
              <a:t>Teil B: Sprachgebrauch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1900" dirty="0"/>
              <a:t>Teil C: Leseverstehen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1900" dirty="0"/>
              <a:t>Teil D: Sprachmittlung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1900" dirty="0"/>
              <a:t>Teil E: Text- und Medienkompetenzen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1900" dirty="0"/>
              <a:t>Teil F: Schreiben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sz="2300" u="sng" dirty="0"/>
              <a:t>Termin:</a:t>
            </a:r>
          </a:p>
          <a:p>
            <a:pPr marL="0" indent="0">
              <a:buNone/>
            </a:pPr>
            <a:r>
              <a:rPr lang="de-DE" sz="2300" dirty="0"/>
              <a:t>Mittwoch, 19. Juni 2024</a:t>
            </a:r>
          </a:p>
          <a:p>
            <a:pPr marL="0" indent="0">
              <a:buNone/>
            </a:pPr>
            <a:r>
              <a:rPr lang="de-DE" sz="2300" dirty="0"/>
              <a:t>Beginn um 8:30 Uhr</a:t>
            </a:r>
          </a:p>
          <a:p>
            <a:pPr marL="0" indent="0">
              <a:buNone/>
            </a:pPr>
            <a:r>
              <a:rPr lang="de-DE" sz="2300" dirty="0"/>
              <a:t>135 Minuten Arbeitszeit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217D-8157-40C4-AA87-F9BF54CC6513}" type="datetime1">
              <a:rPr lang="de-DE" smtClean="0"/>
              <a:pPr/>
              <a:t>03.01.24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8" name="Grafik 7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3538"/>
            <a:ext cx="291465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15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5112568" cy="1368152"/>
          </a:xfrm>
          <a:solidFill>
            <a:srgbClr val="ABDB77"/>
          </a:solidFill>
        </p:spPr>
        <p:txBody>
          <a:bodyPr>
            <a:normAutofit/>
          </a:bodyPr>
          <a:lstStyle/>
          <a:p>
            <a:r>
              <a:rPr lang="de-DE" dirty="0"/>
              <a:t>Mathematik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776864" cy="415148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de-DE" sz="4800" b="1" dirty="0">
                <a:solidFill>
                  <a:schemeClr val="tx1"/>
                </a:solidFill>
              </a:rPr>
              <a:t>Schriftliche Prüfung</a:t>
            </a:r>
          </a:p>
          <a:p>
            <a:pPr algn="l"/>
            <a:endParaRPr lang="de-DE" sz="1500" dirty="0">
              <a:solidFill>
                <a:schemeClr val="tx1"/>
              </a:solidFill>
            </a:endParaRPr>
          </a:p>
          <a:p>
            <a:pPr algn="l" fontAlgn="base"/>
            <a:r>
              <a:rPr lang="de-DE" sz="4000" b="1" dirty="0">
                <a:solidFill>
                  <a:schemeClr val="tx1"/>
                </a:solidFill>
              </a:rPr>
              <a:t>Teil A: Kopfrechnen                                                               08:30 – 09:00 Uhr</a:t>
            </a:r>
            <a:r>
              <a:rPr lang="en-US" sz="4000" dirty="0">
                <a:solidFill>
                  <a:schemeClr val="tx1"/>
                </a:solidFill>
              </a:rPr>
              <a:t>​</a:t>
            </a:r>
          </a:p>
          <a:p>
            <a:pPr algn="l" fontAlgn="base"/>
            <a:r>
              <a:rPr lang="de-DE" sz="4000" dirty="0">
                <a:solidFill>
                  <a:schemeClr val="tx1"/>
                </a:solidFill>
              </a:rPr>
              <a:t>Taschenrechner und Formelsammlung dürfen nicht verwendet werden!</a:t>
            </a:r>
            <a:r>
              <a:rPr lang="en-US" sz="4000" dirty="0">
                <a:solidFill>
                  <a:schemeClr val="tx1"/>
                </a:solidFill>
              </a:rPr>
              <a:t>​</a:t>
            </a:r>
          </a:p>
          <a:p>
            <a:pPr algn="l" fontAlgn="base"/>
            <a:r>
              <a:rPr lang="en-US" sz="4000" dirty="0">
                <a:solidFill>
                  <a:schemeClr val="tx1"/>
                </a:solidFill>
              </a:rPr>
              <a:t>​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de-DE" sz="4000" b="1" dirty="0">
                <a:solidFill>
                  <a:schemeClr val="tx1"/>
                </a:solidFill>
              </a:rPr>
              <a:t>Teil B: Hauptteil                                                                      09:10 – 11:40 Uhr</a:t>
            </a:r>
            <a:r>
              <a:rPr lang="en-US" sz="4000" dirty="0">
                <a:solidFill>
                  <a:schemeClr val="tx1"/>
                </a:solidFill>
              </a:rPr>
              <a:t>​</a:t>
            </a:r>
          </a:p>
          <a:p>
            <a:pPr algn="l" fontAlgn="base"/>
            <a:r>
              <a:rPr lang="de-DE" sz="4000" dirty="0">
                <a:solidFill>
                  <a:schemeClr val="tx1"/>
                </a:solidFill>
              </a:rPr>
              <a:t>Eine von zwei Aufgabengruppen muss bearbeitet werden. </a:t>
            </a:r>
            <a:r>
              <a:rPr lang="en-US" sz="4000" dirty="0">
                <a:solidFill>
                  <a:schemeClr val="tx1"/>
                </a:solidFill>
              </a:rPr>
              <a:t>​</a:t>
            </a:r>
          </a:p>
          <a:p>
            <a:pPr algn="l" fontAlgn="base"/>
            <a:r>
              <a:rPr lang="de-DE" sz="4000" dirty="0">
                <a:solidFill>
                  <a:schemeClr val="tx1"/>
                </a:solidFill>
              </a:rPr>
              <a:t>Diese wird von der Prüfungskommission ausgewählt.</a:t>
            </a:r>
            <a:endParaRPr lang="en-US" sz="4000" dirty="0">
              <a:solidFill>
                <a:schemeClr val="tx1"/>
              </a:solidFill>
            </a:endParaRPr>
          </a:p>
          <a:p>
            <a:pPr algn="l"/>
            <a:endParaRPr lang="de-DE" sz="1500" dirty="0">
              <a:solidFill>
                <a:schemeClr val="tx1"/>
              </a:solidFill>
            </a:endParaRPr>
          </a:p>
          <a:p>
            <a:pPr algn="l"/>
            <a:r>
              <a:rPr lang="de-DE" sz="4800" u="sng" dirty="0">
                <a:solidFill>
                  <a:schemeClr val="tx1"/>
                </a:solidFill>
              </a:rPr>
              <a:t>Termin:</a:t>
            </a:r>
          </a:p>
          <a:p>
            <a:pPr algn="l"/>
            <a:r>
              <a:rPr lang="de-DE" sz="4800" dirty="0">
                <a:solidFill>
                  <a:schemeClr val="tx1"/>
                </a:solidFill>
              </a:rPr>
              <a:t>Donnerstag, 20. Juni 2024</a:t>
            </a:r>
          </a:p>
          <a:p>
            <a:pPr algn="l"/>
            <a:r>
              <a:rPr lang="de-DE" sz="4800" dirty="0">
                <a:solidFill>
                  <a:schemeClr val="tx1"/>
                </a:solidFill>
              </a:rPr>
              <a:t>Beginn um 8:30 Uhr</a:t>
            </a:r>
          </a:p>
          <a:p>
            <a:pPr algn="l"/>
            <a:r>
              <a:rPr lang="de-DE" sz="4800" dirty="0">
                <a:solidFill>
                  <a:schemeClr val="tx1"/>
                </a:solidFill>
              </a:rPr>
              <a:t>180 Minuten Arbeitszeit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96BB-8D4D-437B-8202-2108AA25697F}" type="datetime1">
              <a:rPr lang="de-DE" smtClean="0"/>
              <a:pPr/>
              <a:t>03.01.24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7" name="Grafik 6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156" y="692696"/>
            <a:ext cx="291465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00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5112568" cy="1368152"/>
          </a:xfrm>
          <a:solidFill>
            <a:srgbClr val="ABDB77"/>
          </a:solidFill>
        </p:spPr>
        <p:txBody>
          <a:bodyPr>
            <a:normAutofit/>
          </a:bodyPr>
          <a:lstStyle/>
          <a:p>
            <a:r>
              <a:rPr lang="de-DE" dirty="0"/>
              <a:t>Projektprüfung (1)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776864" cy="3960440"/>
          </a:xfrm>
        </p:spPr>
        <p:txBody>
          <a:bodyPr>
            <a:normAutofit fontScale="92500"/>
          </a:bodyPr>
          <a:lstStyle/>
          <a:p>
            <a:pPr algn="l"/>
            <a:r>
              <a:rPr lang="de-DE" sz="2700" b="1" dirty="0">
                <a:solidFill>
                  <a:schemeClr val="tx1"/>
                </a:solidFill>
              </a:rPr>
              <a:t>Arbeitspraktische Prüfung</a:t>
            </a:r>
          </a:p>
          <a:p>
            <a:pPr algn="l"/>
            <a:endParaRPr lang="de-DE" sz="1500" dirty="0">
              <a:solidFill>
                <a:schemeClr val="tx1"/>
              </a:solidFill>
            </a:endParaRP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Die Wahlpflichtfächer Ernährung und Soziales (ES), Technik (T) und Wirtschaft und Kommunikation(</a:t>
            </a:r>
            <a:r>
              <a:rPr lang="de-DE" sz="2300" dirty="0" err="1">
                <a:solidFill>
                  <a:schemeClr val="tx1"/>
                </a:solidFill>
              </a:rPr>
              <a:t>WiK</a:t>
            </a:r>
            <a:r>
              <a:rPr lang="de-DE" sz="2300" dirty="0">
                <a:solidFill>
                  <a:schemeClr val="tx1"/>
                </a:solidFill>
              </a:rPr>
              <a:t>) sind mit dem Fach Wirtschaft und Beruf (</a:t>
            </a:r>
            <a:r>
              <a:rPr lang="de-DE" sz="2300" dirty="0" err="1">
                <a:solidFill>
                  <a:schemeClr val="tx1"/>
                </a:solidFill>
              </a:rPr>
              <a:t>WiB</a:t>
            </a:r>
            <a:r>
              <a:rPr lang="de-DE" sz="2300" dirty="0">
                <a:solidFill>
                  <a:schemeClr val="tx1"/>
                </a:solidFill>
              </a:rPr>
              <a:t>) in einer so genannten Projektprüfung kombiniert.</a:t>
            </a:r>
          </a:p>
          <a:p>
            <a:pPr algn="l"/>
            <a:endParaRPr lang="de-DE" sz="2300" dirty="0">
              <a:solidFill>
                <a:schemeClr val="tx1"/>
              </a:solidFill>
            </a:endParaRPr>
          </a:p>
          <a:p>
            <a:pPr algn="l"/>
            <a:r>
              <a:rPr lang="de-DE" sz="2300" u="sng" dirty="0">
                <a:solidFill>
                  <a:schemeClr val="tx1"/>
                </a:solidFill>
              </a:rPr>
              <a:t>Dies bedeutet</a:t>
            </a:r>
            <a:r>
              <a:rPr lang="de-DE" sz="2300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Tx/>
              <a:buChar char="-"/>
            </a:pPr>
            <a:r>
              <a:rPr lang="de-DE" sz="2300" dirty="0">
                <a:solidFill>
                  <a:schemeClr val="tx1"/>
                </a:solidFill>
              </a:rPr>
              <a:t>Jeder Schüler erhält einen Leittext, der das Thema, das Vorgehen und die Materialen, die abgegeben werden müssen, enthält.</a:t>
            </a:r>
          </a:p>
          <a:p>
            <a:pPr marL="342900" indent="-342900" algn="l">
              <a:buFontTx/>
              <a:buChar char="-"/>
            </a:pPr>
            <a:r>
              <a:rPr lang="de-DE" sz="2300" dirty="0">
                <a:solidFill>
                  <a:schemeClr val="tx1"/>
                </a:solidFill>
              </a:rPr>
              <a:t>Es gibt Aufgaben, die zusammen erarbeitet werden, und Aufgaben, die alleine zu bearbeiten sind!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AA9-9971-42F1-AAB8-56526BEE1D02}" type="datetime1">
              <a:rPr lang="de-DE" smtClean="0"/>
              <a:pPr/>
              <a:t>03.01.24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7" name="Grafik 6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156" y="692696"/>
            <a:ext cx="291465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95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5112568" cy="1368152"/>
          </a:xfrm>
          <a:solidFill>
            <a:srgbClr val="ABDB77"/>
          </a:solidFill>
        </p:spPr>
        <p:txBody>
          <a:bodyPr>
            <a:normAutofit/>
          </a:bodyPr>
          <a:lstStyle/>
          <a:p>
            <a:r>
              <a:rPr lang="de-DE" dirty="0"/>
              <a:t>Projektprüfung (2)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776864" cy="396044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de-DE" sz="2300" dirty="0">
                <a:solidFill>
                  <a:schemeClr val="tx1"/>
                </a:solidFill>
              </a:rPr>
              <a:t>Zur Bearbeitung der Aufgabe steht ein von der Schule festgelegter Zeitraum zur Verfügung. Alle Ergebnisse müssen von dem Prüfling dokumentiert (mit Texten, Fotos, Videos, ...) werden.</a:t>
            </a:r>
          </a:p>
          <a:p>
            <a:pPr marL="342900" indent="-342900" algn="l">
              <a:buFontTx/>
              <a:buChar char="-"/>
            </a:pPr>
            <a:r>
              <a:rPr lang="de-DE" sz="2300" dirty="0">
                <a:solidFill>
                  <a:schemeClr val="tx1"/>
                </a:solidFill>
              </a:rPr>
              <a:t>Diese Dokumente müssen in einer Projektmappe abgegeben und in einem 7 bis 10-minütigen Referat (incl. PowerPoint) präsentiert werden.</a:t>
            </a:r>
          </a:p>
          <a:p>
            <a:pPr marL="342900" indent="-342900" algn="l">
              <a:buFontTx/>
              <a:buChar char="-"/>
            </a:pPr>
            <a:r>
              <a:rPr lang="de-DE" sz="2300" dirty="0">
                <a:solidFill>
                  <a:schemeClr val="tx1"/>
                </a:solidFill>
              </a:rPr>
              <a:t>Die genauen Termine der Prüfung, die im Mai/Juni stattfinden wird, werden spätestens in der letzten Aprilwoche bekannt gegeben.</a:t>
            </a:r>
          </a:p>
          <a:p>
            <a:pPr marL="342900" indent="-342900" algn="l">
              <a:buFontTx/>
              <a:buChar char="-"/>
            </a:pPr>
            <a:endParaRPr lang="de-DE" sz="2300" dirty="0">
              <a:solidFill>
                <a:schemeClr val="tx1"/>
              </a:solidFill>
            </a:endParaRPr>
          </a:p>
          <a:p>
            <a:pPr algn="l"/>
            <a:r>
              <a:rPr lang="de-DE" sz="2400" u="sng" dirty="0">
                <a:solidFill>
                  <a:schemeClr val="tx1"/>
                </a:solidFill>
              </a:rPr>
              <a:t>Termine: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</a:rPr>
              <a:t>Mai/Juni/Juli 2024</a:t>
            </a:r>
          </a:p>
          <a:p>
            <a:pPr algn="l"/>
            <a:r>
              <a:rPr lang="de-DE" sz="1500" dirty="0">
                <a:solidFill>
                  <a:schemeClr val="tx1"/>
                </a:solidFill>
              </a:rPr>
              <a:t>(die genauen Termine erhalten die </a:t>
            </a:r>
            <a:r>
              <a:rPr lang="de-DE" sz="1500" dirty="0" err="1">
                <a:solidFill>
                  <a:schemeClr val="tx1"/>
                </a:solidFill>
              </a:rPr>
              <a:t>Schüler:innen</a:t>
            </a:r>
            <a:r>
              <a:rPr lang="de-DE" sz="1500" dirty="0">
                <a:solidFill>
                  <a:schemeClr val="tx1"/>
                </a:solidFill>
              </a:rPr>
              <a:t> nach den Osterferien)</a:t>
            </a:r>
          </a:p>
          <a:p>
            <a:pPr marL="342900" indent="-342900" algn="l">
              <a:buFontTx/>
              <a:buChar char="-"/>
            </a:pPr>
            <a:endParaRPr lang="de-DE" sz="2300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AA9-9971-42F1-AAB8-56526BEE1D02}" type="datetime1">
              <a:rPr lang="de-DE" smtClean="0"/>
              <a:pPr/>
              <a:t>03.01.24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7" name="Grafik 6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156" y="692696"/>
            <a:ext cx="291465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235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5112568" cy="1368152"/>
          </a:xfrm>
          <a:solidFill>
            <a:srgbClr val="ABDB77"/>
          </a:solidFill>
        </p:spPr>
        <p:txBody>
          <a:bodyPr>
            <a:normAutofit/>
          </a:bodyPr>
          <a:lstStyle/>
          <a:p>
            <a:r>
              <a:rPr lang="de-DE" dirty="0"/>
              <a:t>Abschlussbewertung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776864" cy="38884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2300" b="1" dirty="0">
                <a:solidFill>
                  <a:schemeClr val="tx1"/>
                </a:solidFill>
              </a:rPr>
              <a:t>Prüfung</a:t>
            </a:r>
          </a:p>
          <a:p>
            <a:pPr marL="342900" indent="-342900" algn="l">
              <a:buFontTx/>
              <a:buChar char="-"/>
            </a:pPr>
            <a:r>
              <a:rPr lang="de-DE" sz="2300" dirty="0">
                <a:solidFill>
                  <a:schemeClr val="tx1"/>
                </a:solidFill>
              </a:rPr>
              <a:t>Die Prüfungen werden grundsätzlich von zwei Lehrkräften bewertet</a:t>
            </a:r>
          </a:p>
          <a:p>
            <a:pPr marL="342900" indent="-342900" algn="l">
              <a:buFontTx/>
              <a:buChar char="-"/>
            </a:pPr>
            <a:r>
              <a:rPr lang="de-DE" sz="2300" dirty="0">
                <a:solidFill>
                  <a:schemeClr val="tx1"/>
                </a:solidFill>
              </a:rPr>
              <a:t>Die Note der Projektprüfung zählt doppelt.</a:t>
            </a:r>
          </a:p>
          <a:p>
            <a:pPr marL="342900" indent="-342900" algn="l">
              <a:buFontTx/>
              <a:buChar char="-"/>
            </a:pPr>
            <a:r>
              <a:rPr lang="de-DE" sz="2300" dirty="0">
                <a:solidFill>
                  <a:schemeClr val="tx1"/>
                </a:solidFill>
              </a:rPr>
              <a:t>Alle anderen Noten zählen einfach.</a:t>
            </a:r>
          </a:p>
          <a:p>
            <a:pPr marL="342900" indent="-342900" algn="l">
              <a:buFontTx/>
              <a:buChar char="-"/>
            </a:pPr>
            <a:r>
              <a:rPr lang="de-DE" sz="2300" dirty="0">
                <a:solidFill>
                  <a:schemeClr val="tx1"/>
                </a:solidFill>
              </a:rPr>
              <a:t>Berechnung der Noten in Deutsch bzw. Englisch:</a:t>
            </a:r>
          </a:p>
          <a:p>
            <a:pPr algn="l"/>
            <a:r>
              <a:rPr lang="de-DE" sz="1900" dirty="0">
                <a:solidFill>
                  <a:schemeClr val="tx1"/>
                </a:solidFill>
              </a:rPr>
              <a:t>       Deutsch: schriftlich zu mündlich = 3 zu 1</a:t>
            </a:r>
          </a:p>
          <a:p>
            <a:pPr algn="l"/>
            <a:r>
              <a:rPr lang="de-DE" sz="1400" dirty="0">
                <a:solidFill>
                  <a:schemeClr val="tx1"/>
                </a:solidFill>
                <a:sym typeface="Wingdings" panose="05000000000000000000" pitchFamily="2" charset="2"/>
              </a:rPr>
              <a:t>           die schriftliche Prüfung zählt 3x, die mündliche Prüfung 1x</a:t>
            </a:r>
          </a:p>
          <a:p>
            <a:pPr algn="l"/>
            <a:r>
              <a:rPr lang="de-DE" sz="14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Beispiel: schriftlich Note 4, mündlich Note 1: 4 x 3 + 1 x 1 = 13         13: 4 = 3,25      Endnote: 3</a:t>
            </a:r>
            <a:endParaRPr lang="de-DE" sz="1400" dirty="0">
              <a:solidFill>
                <a:schemeClr val="tx1"/>
              </a:solidFill>
            </a:endParaRP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      </a:t>
            </a:r>
            <a:r>
              <a:rPr lang="de-DE" sz="1900" dirty="0">
                <a:solidFill>
                  <a:schemeClr val="tx1"/>
                </a:solidFill>
              </a:rPr>
              <a:t>Englisch: schriftlich zu mündlich = 2 zu 1</a:t>
            </a:r>
          </a:p>
          <a:p>
            <a:pPr algn="l"/>
            <a:r>
              <a:rPr lang="de-DE" sz="1400" dirty="0">
                <a:solidFill>
                  <a:schemeClr val="tx1"/>
                </a:solidFill>
                <a:sym typeface="Wingdings" panose="05000000000000000000" pitchFamily="2" charset="2"/>
              </a:rPr>
              <a:t>           die schriftliche Prüfung zählt 2x, die mündliche Prüfung 1x</a:t>
            </a:r>
          </a:p>
          <a:p>
            <a:pPr algn="l"/>
            <a:r>
              <a:rPr lang="de-DE" sz="14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Beispiel: schriftlich Note 4, mündlich Note 3: 2 x 4 + 1 x 3 = 11         11: 3 </a:t>
            </a:r>
            <a:r>
              <a:rPr lang="de-DE" sz="1400">
                <a:solidFill>
                  <a:schemeClr val="tx1"/>
                </a:solidFill>
                <a:sym typeface="Wingdings" panose="05000000000000000000" pitchFamily="2" charset="2"/>
              </a:rPr>
              <a:t>= 3,67      </a:t>
            </a:r>
            <a:r>
              <a:rPr lang="de-DE" sz="1400" dirty="0">
                <a:solidFill>
                  <a:schemeClr val="tx1"/>
                </a:solidFill>
                <a:sym typeface="Wingdings" panose="05000000000000000000" pitchFamily="2" charset="2"/>
              </a:rPr>
              <a:t>Endnote: 4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2367-D74F-480C-A4B1-BF4ACB86122A}" type="datetime1">
              <a:rPr lang="de-DE" smtClean="0"/>
              <a:pPr/>
              <a:t>03.01.24</a:t>
            </a:fld>
            <a:r>
              <a:rPr lang="de-DE" dirty="0"/>
              <a:t>	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AE41A-2C2E-4FE8-80A7-AFD56F91C60F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7" name="Grafik 6" descr="HS_stilis_d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885" y="692696"/>
            <a:ext cx="2914650" cy="98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23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F7A2732AF9AA48B0B9BB5F47B268B1" ma:contentTypeVersion="41" ma:contentTypeDescription="Create a new document." ma:contentTypeScope="" ma:versionID="3a3c98d91ca91f5b7c42bd6f07362637">
  <xsd:schema xmlns:xsd="http://www.w3.org/2001/XMLSchema" xmlns:xs="http://www.w3.org/2001/XMLSchema" xmlns:p="http://schemas.microsoft.com/office/2006/metadata/properties" xmlns:ns3="8a091c5e-81f0-4b7b-b448-f9c2905fa795" xmlns:ns4="aeba6821-f193-4e66-ad9d-16351d0d8871" targetNamespace="http://schemas.microsoft.com/office/2006/metadata/properties" ma:root="true" ma:fieldsID="36a55d624ae50f5d71369b2bddd8a818" ns3:_="" ns4:_="">
    <xsd:import namespace="8a091c5e-81f0-4b7b-b448-f9c2905fa795"/>
    <xsd:import namespace="aeba6821-f193-4e66-ad9d-16351d0d88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Leaders" minOccurs="0"/>
                <xsd:element ref="ns3:Members" minOccurs="0"/>
                <xsd:element ref="ns3:Member_Groups" minOccurs="0"/>
                <xsd:element ref="ns3:Distribution_Groups" minOccurs="0"/>
                <xsd:element ref="ns3:LMS_Mappings" minOccurs="0"/>
                <xsd:element ref="ns3:Invited_Leaders" minOccurs="0"/>
                <xsd:element ref="ns3:Invited_Members" minOccurs="0"/>
                <xsd:element ref="ns3:Self_Registration_Enabled" minOccurs="0"/>
                <xsd:element ref="ns3:Has_Leaders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LengthInSecond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Has_Teacher_Only_Section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91c5e-81f0-4b7b-b448-f9c2905fa7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0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1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2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35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6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8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  <xsd:element name="Teachers" ma:index="4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4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4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4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4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Has_Teacher_Only_SectionGroup" ma:index="48" nillable="true" ma:displayName="Has Teacher Only SectionGroup" ma:internalName="Has_Teacher_Only_SectionGroup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a6821-f193-4e66-ad9d-16351d0d887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_Channel_Section_Location xmlns="8a091c5e-81f0-4b7b-b448-f9c2905fa795" xsi:nil="true"/>
    <LMS_Mappings xmlns="8a091c5e-81f0-4b7b-b448-f9c2905fa795" xsi:nil="true"/>
    <Invited_Students xmlns="8a091c5e-81f0-4b7b-b448-f9c2905fa795" xsi:nil="true"/>
    <CultureName xmlns="8a091c5e-81f0-4b7b-b448-f9c2905fa795" xsi:nil="true"/>
    <Students xmlns="8a091c5e-81f0-4b7b-b448-f9c2905fa795">
      <UserInfo>
        <DisplayName/>
        <AccountId xsi:nil="true"/>
        <AccountType/>
      </UserInfo>
    </Students>
    <Student_Groups xmlns="8a091c5e-81f0-4b7b-b448-f9c2905fa795">
      <UserInfo>
        <DisplayName/>
        <AccountId xsi:nil="true"/>
        <AccountType/>
      </UserInfo>
    </Student_Groups>
    <DefaultSectionNames xmlns="8a091c5e-81f0-4b7b-b448-f9c2905fa795" xsi:nil="true"/>
    <Invited_Members xmlns="8a091c5e-81f0-4b7b-b448-f9c2905fa795" xsi:nil="true"/>
    <Is_Collaboration_Space_Locked xmlns="8a091c5e-81f0-4b7b-b448-f9c2905fa795" xsi:nil="true"/>
    <Leaders xmlns="8a091c5e-81f0-4b7b-b448-f9c2905fa795">
      <UserInfo>
        <DisplayName/>
        <AccountId xsi:nil="true"/>
        <AccountType/>
      </UserInfo>
    </Leaders>
    <Math_Settings xmlns="8a091c5e-81f0-4b7b-b448-f9c2905fa795" xsi:nil="true"/>
    <Has_Teacher_Only_SectionGroup xmlns="8a091c5e-81f0-4b7b-b448-f9c2905fa795" xsi:nil="true"/>
    <FolderType xmlns="8a091c5e-81f0-4b7b-b448-f9c2905fa795" xsi:nil="true"/>
    <Distribution_Groups xmlns="8a091c5e-81f0-4b7b-b448-f9c2905fa795" xsi:nil="true"/>
    <Templates xmlns="8a091c5e-81f0-4b7b-b448-f9c2905fa795" xsi:nil="true"/>
    <Members xmlns="8a091c5e-81f0-4b7b-b448-f9c2905fa795">
      <UserInfo>
        <DisplayName/>
        <AccountId xsi:nil="true"/>
        <AccountType/>
      </UserInfo>
    </Members>
    <Member_Groups xmlns="8a091c5e-81f0-4b7b-b448-f9c2905fa795">
      <UserInfo>
        <DisplayName/>
        <AccountId xsi:nil="true"/>
        <AccountType/>
      </UserInfo>
    </Member_Groups>
    <Self_Registration_Enabled xmlns="8a091c5e-81f0-4b7b-b448-f9c2905fa795" xsi:nil="true"/>
    <AppVersion xmlns="8a091c5e-81f0-4b7b-b448-f9c2905fa795" xsi:nil="true"/>
    <TeamsChannelId xmlns="8a091c5e-81f0-4b7b-b448-f9c2905fa795" xsi:nil="true"/>
    <Invited_Leaders xmlns="8a091c5e-81f0-4b7b-b448-f9c2905fa795" xsi:nil="true"/>
    <NotebookType xmlns="8a091c5e-81f0-4b7b-b448-f9c2905fa795" xsi:nil="true"/>
    <Teachers xmlns="8a091c5e-81f0-4b7b-b448-f9c2905fa795">
      <UserInfo>
        <DisplayName/>
        <AccountId xsi:nil="true"/>
        <AccountType/>
      </UserInfo>
    </Teachers>
    <Has_Leaders_Only_SectionGroup xmlns="8a091c5e-81f0-4b7b-b448-f9c2905fa795" xsi:nil="true"/>
    <IsNotebookLocked xmlns="8a091c5e-81f0-4b7b-b448-f9c2905fa795" xsi:nil="true"/>
    <Invited_Teachers xmlns="8a091c5e-81f0-4b7b-b448-f9c2905fa795" xsi:nil="true"/>
    <Owner xmlns="8a091c5e-81f0-4b7b-b448-f9c2905fa795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4D2FA8-BCA4-41B4-8F59-C2757361EB8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a091c5e-81f0-4b7b-b448-f9c2905fa795"/>
    <ds:schemaRef ds:uri="aeba6821-f193-4e66-ad9d-16351d0d887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BD8EE3-A101-4991-8ACC-E46E9C900596}">
  <ds:schemaRefs>
    <ds:schemaRef ds:uri="http://schemas.microsoft.com/office/2006/metadata/properties"/>
    <ds:schemaRef ds:uri="http://purl.org/dc/dcmitype/"/>
    <ds:schemaRef ds:uri="8a091c5e-81f0-4b7b-b448-f9c2905fa795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eba6821-f193-4e66-ad9d-16351d0d887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76065F7-8A7E-4D33-ABC0-4AAC6E1F68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954</Words>
  <Application>Microsoft Macintosh PowerPoint</Application>
  <PresentationFormat>Bildschirmpräsentation (4:3)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Larissa</vt:lpstr>
      <vt:lpstr>Abschlussprüfung M10 2023/24</vt:lpstr>
      <vt:lpstr>  Abschlussprüfung  M10   im Schuljahr 2023/24</vt:lpstr>
      <vt:lpstr>PowerPoint-Präsentation</vt:lpstr>
      <vt:lpstr>Deutsch</vt:lpstr>
      <vt:lpstr>Englisch </vt:lpstr>
      <vt:lpstr>Mathematik</vt:lpstr>
      <vt:lpstr>Projektprüfung (1)</vt:lpstr>
      <vt:lpstr>Projektprüfung (2)</vt:lpstr>
      <vt:lpstr>Abschlussbewertung</vt:lpstr>
      <vt:lpstr>Abschlussbewertung</vt:lpstr>
      <vt:lpstr>Abschlussbewertung</vt:lpstr>
      <vt:lpstr>„Letzte Informationen“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Abschlussprüfung  M10 im  Schuljahr 2011/2012</dc:title>
  <dc:creator>Petra</dc:creator>
  <cp:lastModifiedBy>Petra Beuer</cp:lastModifiedBy>
  <cp:revision>81</cp:revision>
  <dcterms:created xsi:type="dcterms:W3CDTF">2012-01-15T13:34:54Z</dcterms:created>
  <dcterms:modified xsi:type="dcterms:W3CDTF">2024-01-03T08:21:13Z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0x01010025F7A2732AF9AA48B0B9BB5F47B268B1</vt:lpwstr>
  </property>
</Properties>
</file>